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2" r:id="rId4"/>
  </p:sldMasterIdLst>
  <p:notesMasterIdLst>
    <p:notesMasterId r:id="rId15"/>
  </p:notesMasterIdLst>
  <p:sldIdLst>
    <p:sldId id="12355" r:id="rId5"/>
    <p:sldId id="12346" r:id="rId6"/>
    <p:sldId id="12350" r:id="rId7"/>
    <p:sldId id="12356" r:id="rId8"/>
    <p:sldId id="12359" r:id="rId9"/>
    <p:sldId id="12351" r:id="rId10"/>
    <p:sldId id="12352" r:id="rId11"/>
    <p:sldId id="12349" r:id="rId12"/>
    <p:sldId id="12353" r:id="rId13"/>
    <p:sldId id="12354" r:id="rId14"/>
  </p:sldIdLst>
  <p:sldSz cx="9906000" cy="6858000" type="A4"/>
  <p:notesSz cx="6770688" cy="9350375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3120" userDrawn="1">
          <p15:clr>
            <a:srgbClr val="A4A3A4"/>
          </p15:clr>
        </p15:guide>
        <p15:guide id="3" orient="horz" pos="21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shima, Michiru" initials="TM" lastIdx="20" clrIdx="0">
    <p:extLst>
      <p:ext uri="{19B8F6BF-5375-455C-9EA6-DF929625EA0E}">
        <p15:presenceInfo xmlns:p15="http://schemas.microsoft.com/office/powerpoint/2012/main" userId="S::miteshima@tohmatsu.co.jp::4ce32794-bca9-4413-b02a-c3d46948b27f" providerId="AD"/>
      </p:ext>
    </p:extLst>
  </p:cmAuthor>
  <p:cmAuthor id="2" name="Administrator" initials="A" lastIdx="1" clrIdx="1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B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3386" autoAdjust="0"/>
  </p:normalViewPr>
  <p:slideViewPr>
    <p:cSldViewPr snapToGrid="0" showGuides="1">
      <p:cViewPr>
        <p:scale>
          <a:sx n="100" d="100"/>
          <a:sy n="100" d="100"/>
        </p:scale>
        <p:origin x="1650" y="408"/>
      </p:cViewPr>
      <p:guideLst>
        <p:guide pos="3120"/>
        <p:guide orient="horz" pos="218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34550" cy="469399"/>
          </a:xfrm>
          <a:prstGeom prst="rect">
            <a:avLst/>
          </a:prstGeom>
        </p:spPr>
        <p:txBody>
          <a:bodyPr vert="horz" lIns="88786" tIns="44393" rIns="88786" bIns="44393" rtlCol="0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4543" y="0"/>
            <a:ext cx="2934549" cy="469399"/>
          </a:xfrm>
          <a:prstGeom prst="rect">
            <a:avLst/>
          </a:prstGeom>
        </p:spPr>
        <p:txBody>
          <a:bodyPr vert="horz" lIns="88786" tIns="44393" rIns="88786" bIns="44393" rtlCol="0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AAE2C4BB-DD5D-4EF0-8811-528209874544}" type="datetimeFigureOut">
              <a:rPr kumimoji="1" lang="ja-JP" altLang="en-US" smtClean="0"/>
              <a:pPr/>
              <a:t>2022/5/13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1169988"/>
            <a:ext cx="4554538" cy="3152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786" tIns="44393" rIns="88786" bIns="4439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6591" y="4499915"/>
            <a:ext cx="5417508" cy="3681475"/>
          </a:xfrm>
          <a:prstGeom prst="rect">
            <a:avLst/>
          </a:prstGeom>
        </p:spPr>
        <p:txBody>
          <a:bodyPr vert="horz" lIns="88786" tIns="44393" rIns="88786" bIns="44393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8880976"/>
            <a:ext cx="2934550" cy="469399"/>
          </a:xfrm>
          <a:prstGeom prst="rect">
            <a:avLst/>
          </a:prstGeom>
        </p:spPr>
        <p:txBody>
          <a:bodyPr vert="horz" lIns="88786" tIns="44393" rIns="88786" bIns="44393" rtlCol="0" anchor="b"/>
          <a:lstStyle>
            <a:lvl1pPr algn="l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4543" y="8880976"/>
            <a:ext cx="2934549" cy="469399"/>
          </a:xfrm>
          <a:prstGeom prst="rect">
            <a:avLst/>
          </a:prstGeom>
        </p:spPr>
        <p:txBody>
          <a:bodyPr vert="horz" lIns="88786" tIns="44393" rIns="88786" bIns="44393" rtlCol="0" anchor="b"/>
          <a:lstStyle>
            <a:lvl1pPr algn="r">
              <a:defRPr sz="1200">
                <a:latin typeface="+mn-lt"/>
                <a:ea typeface="Yu Gothic UI" panose="020B0500000000000000" pitchFamily="50" charset="-128"/>
                <a:cs typeface="+mn-cs"/>
                <a:sym typeface="+mn-lt"/>
              </a:defRPr>
            </a:lvl1pPr>
          </a:lstStyle>
          <a:p>
            <a:fld id="{24DE13BB-FCB6-4491-A87D-1E9BA7500F8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Yu Gothic UI" panose="020B0500000000000000" pitchFamily="50" charset="-128"/>
        <a:cs typeface="+mn-cs"/>
        <a:sym typeface="+mn-lt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880201">
              <a:defRPr/>
            </a:pPr>
            <a:fld id="{02F27442-E2DD-47E0-9A95-A7278F0D11B3}" type="slidenum">
              <a:rPr lang="ja-JP" altLang="en-US">
                <a:solidFill>
                  <a:prstClr val="black"/>
                </a:solidFill>
                <a:latin typeface="Calibri" panose="020F0502020204030204"/>
              </a:rPr>
              <a:pPr defTabSz="880201">
                <a:defRPr/>
              </a:pPr>
              <a:t>2</a:t>
            </a:fld>
            <a:endParaRPr lang="en-US" altLang="ja-JP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7250" y="712788"/>
            <a:ext cx="5064125" cy="3506787"/>
          </a:xfrm>
          <a:ln/>
        </p:spPr>
      </p:sp>
      <p:sp>
        <p:nvSpPr>
          <p:cNvPr id="32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753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（基本版） タイトルのみ_A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3268266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9780" name="think-cell スライド" r:id="rId4" imgW="563" imgH="564" progId="TCLayout.ActiveDocument.1">
                  <p:embed/>
                </p:oleObj>
              </mc:Choice>
              <mc:Fallback>
                <p:oleObj name="think-cell スライド" r:id="rId4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/>
              <a:t>多摩イノベーションエコシステム促進事業 リーディングプロジェクト募集</a:t>
            </a:r>
            <a:endParaRPr kumimoji="1"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/>
        <p:txBody>
          <a:bodyPr vert="horz"/>
          <a:lstStyle>
            <a:lvl1pPr>
              <a:defRPr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244855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1224320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1588"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416999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/>
              <a:t>多摩イノベーションエコシステム促進事業 リーディングプロジェクト募集</a:t>
            </a: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218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</p:sldLayoutIdLst>
  <p:hf hdr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 baseline="0">
          <a:solidFill>
            <a:schemeClr val="tx1"/>
          </a:solidFill>
          <a:latin typeface="+mj-lt"/>
          <a:ea typeface="+mj-ea"/>
          <a:cs typeface="+mj-cs"/>
          <a:sym typeface="+mj-lt"/>
        </a:defRPr>
      </a:lvl1pPr>
    </p:titleStyle>
    <p:bodyStyle>
      <a:lvl1pPr marL="0" marR="0" indent="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  <a:sym typeface="+mn-lt"/>
        </a:defRPr>
      </a:lvl1pPr>
      <a:lvl2pPr marL="18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2pPr>
      <a:lvl3pPr marL="360000" marR="0" indent="-180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3pPr>
      <a:lvl4pPr marL="504000" marR="0" indent="-144000" algn="l" defTabSz="990564" rtl="0" eaLnBrk="1" fontAlgn="auto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  <a:sym typeface="+mn-lt"/>
        </a:defRPr>
      </a:lvl4pPr>
      <a:lvl5pPr marL="684000" indent="-180000" algn="l" defTabSz="86502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Tx/>
        <a:buSzPct val="100000"/>
        <a:buFont typeface="Verdana" panose="020B0604030504040204" pitchFamily="34" charset="0"/>
        <a:buChar char="−"/>
        <a:tabLst/>
        <a:defRPr kumimoji="1"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864000" indent="-180000" algn="l" defTabSz="990564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Font typeface="Wingdings" panose="05000000000000000000" pitchFamily="2" charset="2"/>
        <a:buChar char="ü"/>
        <a:defRPr kumimoji="1"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BA20886E-93F1-44D3-A80F-6C68E830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3121200"/>
            <a:ext cx="9072000" cy="615600"/>
          </a:xfrm>
        </p:spPr>
        <p:txBody>
          <a:bodyPr anchor="ctr"/>
          <a:lstStyle/>
          <a:p>
            <a:pPr algn="ctr"/>
            <a:r>
              <a:rPr lang="ja-JP" altLang="en-US" sz="3200" dirty="0"/>
              <a:t>様式</a:t>
            </a:r>
            <a:r>
              <a:rPr lang="en-US" altLang="ja-JP" sz="3200" dirty="0"/>
              <a:t>3</a:t>
            </a:r>
            <a:br>
              <a:rPr lang="en-US" altLang="ja-JP" sz="3200" dirty="0"/>
            </a:br>
            <a:r>
              <a:rPr lang="ja-JP" altLang="en-US" sz="3200" dirty="0"/>
              <a:t>提案書フォーマット</a:t>
            </a:r>
          </a:p>
        </p:txBody>
      </p:sp>
    </p:spTree>
    <p:extLst>
      <p:ext uri="{BB962C8B-B14F-4D97-AF65-F5344CB8AC3E}">
        <p14:creationId xmlns:p14="http://schemas.microsoft.com/office/powerpoint/2010/main" val="351991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48598CD-63CF-494C-94CA-01289773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参考資料</a:t>
            </a:r>
          </a:p>
        </p:txBody>
      </p:sp>
      <p:sp>
        <p:nvSpPr>
          <p:cNvPr id="8" name="テキスト プレースホルダー 3">
            <a:extLst>
              <a:ext uri="{FF2B5EF4-FFF2-40B4-BE49-F238E27FC236}">
                <a16:creationId xmlns:a16="http://schemas.microsoft.com/office/drawing/2014/main" id="{39722FD9-4613-4EAE-BA3F-2B441E93BE06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プロジェクト概要の根拠となるデータや用いる技術の概念図等を自由様式で記載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011CCE-9B00-44A2-86EE-D4063BECD66D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383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226" name="think-cell スライド" r:id="rId5" imgW="563" imgH="564" progId="TCLayout.ActiveDocument.1">
                  <p:embed/>
                </p:oleObj>
              </mc:Choice>
              <mc:Fallback>
                <p:oleObj name="think-cell スライド" r:id="rId5" imgW="563" imgH="564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5FCFE5-FE56-4EF1-80A8-07776887C2A1}" type="slidenum">
              <a:rPr kumimoji="0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Yu Gothic UI"/>
                <a:cs typeface="+mn-cs"/>
                <a:sym typeface="+mn-lt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Yu Gothic UI"/>
              <a:cs typeface="+mn-cs"/>
              <a:sym typeface="+mn-lt"/>
            </a:endParaRPr>
          </a:p>
        </p:txBody>
      </p:sp>
      <p:sp>
        <p:nvSpPr>
          <p:cNvPr id="22" name="タイトル 21"/>
          <p:cNvSpPr>
            <a:spLocks noGrp="1"/>
          </p:cNvSpPr>
          <p:nvPr>
            <p:ph type="title"/>
          </p:nvPr>
        </p:nvSpPr>
        <p:spPr bwMode="gray">
          <a:xfrm>
            <a:off x="417000" y="180000"/>
            <a:ext cx="9072000" cy="615600"/>
          </a:xfrm>
        </p:spPr>
        <p:txBody>
          <a:bodyPr vert="horz"/>
          <a:lstStyle/>
          <a:p>
            <a:r>
              <a:rPr lang="ja-JP" altLang="en-US"/>
              <a:t>提案書フォーマット記載項目</a:t>
            </a:r>
            <a:endParaRPr lang="ja-JP" altLang="en-US" dirty="0">
              <a:sym typeface="+mj-lt"/>
            </a:endParaRPr>
          </a:p>
        </p:txBody>
      </p:sp>
      <p:sp>
        <p:nvSpPr>
          <p:cNvPr id="56" name="テキスト プレースホルダー 5">
            <a:extLst>
              <a:ext uri="{FF2B5EF4-FFF2-40B4-BE49-F238E27FC236}">
                <a16:creationId xmlns:a16="http://schemas.microsoft.com/office/drawing/2014/main" id="{F573CA79-C6CD-48D8-8ECF-9A82AE0FFCE2}"/>
              </a:ext>
            </a:extLst>
          </p:cNvPr>
          <p:cNvSpPr txBox="1">
            <a:spLocks/>
          </p:cNvSpPr>
          <p:nvPr/>
        </p:nvSpPr>
        <p:spPr bwMode="gray">
          <a:xfrm>
            <a:off x="416496" y="8136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marL="0" marR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600" b="1" kern="1200">
                <a:solidFill>
                  <a:schemeClr val="accent1"/>
                </a:solidFill>
                <a:latin typeface="+mn-lt"/>
                <a:ea typeface="+mn-ea"/>
                <a:cs typeface="+mn-cs"/>
                <a:sym typeface="+mn-lt"/>
              </a:defRPr>
            </a:lvl1pPr>
            <a:lvl2pPr marL="180000" marR="0" indent="-180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2pPr>
            <a:lvl3pPr marL="360000" marR="0" indent="-180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3pPr>
            <a:lvl4pPr marL="504000" marR="0" indent="-144000" algn="l" defTabSz="990564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+mn-lt"/>
              </a:defRPr>
            </a:lvl4pPr>
            <a:lvl5pPr marL="684000" indent="-180000" algn="l" defTabSz="865024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180000" algn="l" defTabSz="990564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 kumimoji="1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7179" indent="-191093" algn="l" defTabSz="990564" rtl="0" eaLnBrk="1" latinLnBrk="0" hangingPunct="1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86BC25"/>
              </a:solidFill>
              <a:effectLst/>
              <a:uLnTx/>
              <a:uFillTx/>
              <a:latin typeface="Calibri Light"/>
              <a:ea typeface="Yu Gothic UI"/>
              <a:cs typeface="+mn-cs"/>
              <a:sym typeface="+mn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1159B56-C5AE-4FB8-B86C-54C7109CFF0F}"/>
              </a:ext>
            </a:extLst>
          </p:cNvPr>
          <p:cNvSpPr/>
          <p:nvPr/>
        </p:nvSpPr>
        <p:spPr>
          <a:xfrm>
            <a:off x="417000" y="1498168"/>
            <a:ext cx="825524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1388">
              <a:spcBef>
                <a:spcPts val="1200"/>
              </a:spcBef>
            </a:pPr>
            <a:r>
              <a:rPr lang="ja-JP" altLang="en-US" sz="2000" b="1" dirty="0"/>
              <a:t>０．プロジェクトの全体像</a:t>
            </a: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１．プロジェクトの概要</a:t>
            </a:r>
            <a:br>
              <a:rPr lang="en-US" altLang="ja-JP" sz="2000" dirty="0"/>
            </a:br>
            <a:r>
              <a:rPr kumimoji="1" lang="ja-JP" altLang="en-US" sz="1400" b="1" dirty="0">
                <a:solidFill>
                  <a:schemeClr val="accent1"/>
                </a:solidFill>
                <a:latin typeface="+mn-lt"/>
                <a:cs typeface="+mn-cs"/>
              </a:rPr>
              <a:t>審査の観点：「事業趣旨との合目的性」「検証の有効性」</a:t>
            </a: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r>
              <a:rPr lang="ja-JP" altLang="en-US" sz="2000" b="1" dirty="0"/>
              <a:t>２．ビジネスモデル</a:t>
            </a:r>
            <a:br>
              <a:rPr lang="en-US" altLang="ja-JP" sz="2000" dirty="0"/>
            </a:br>
            <a:r>
              <a:rPr kumimoji="1" lang="ja-JP" altLang="en-US" sz="1400" b="1" dirty="0">
                <a:solidFill>
                  <a:schemeClr val="accent1"/>
                </a:solidFill>
                <a:latin typeface="+mn-lt"/>
                <a:cs typeface="+mn-cs"/>
              </a:rPr>
              <a:t>審査の観点：「新規性・独自性」 「検証の有効性」</a:t>
            </a: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r>
              <a:rPr lang="ja-JP" altLang="en-US" sz="2000" b="1" dirty="0"/>
              <a:t>３．体制</a:t>
            </a:r>
            <a:br>
              <a:rPr lang="en-US" altLang="ja-JP" sz="2000" dirty="0"/>
            </a:br>
            <a:r>
              <a:rPr kumimoji="1" lang="ja-JP" altLang="en-US" sz="1400" b="1" dirty="0">
                <a:solidFill>
                  <a:schemeClr val="accent1"/>
                </a:solidFill>
                <a:latin typeface="+mn-lt"/>
                <a:cs typeface="+mn-cs"/>
              </a:rPr>
              <a:t>審査の観点：「実現可能性」</a:t>
            </a: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r>
              <a:rPr lang="ja-JP" altLang="en-US" sz="2000" b="1" dirty="0"/>
              <a:t>４．本年度スケジュール</a:t>
            </a:r>
            <a:br>
              <a:rPr lang="en-US" altLang="ja-JP" sz="2000" dirty="0"/>
            </a:br>
            <a:r>
              <a:rPr kumimoji="1" lang="ja-JP" altLang="en-US" sz="1400" b="1" dirty="0">
                <a:solidFill>
                  <a:schemeClr val="accent1"/>
                </a:solidFill>
                <a:latin typeface="+mn-lt"/>
                <a:cs typeface="+mn-cs"/>
              </a:rPr>
              <a:t>審査の観点：「実現可能性」</a:t>
            </a: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r>
              <a:rPr lang="ja-JP" altLang="en-US" sz="2000" b="1" dirty="0"/>
              <a:t>５．プロジェクトの目指す姿</a:t>
            </a:r>
            <a:br>
              <a:rPr lang="en-US" altLang="ja-JP" sz="2000" dirty="0"/>
            </a:br>
            <a:r>
              <a:rPr kumimoji="1" lang="ja-JP" altLang="en-US" sz="1400" b="1" dirty="0">
                <a:solidFill>
                  <a:schemeClr val="accent1"/>
                </a:solidFill>
                <a:latin typeface="+mn-lt"/>
                <a:cs typeface="+mn-cs"/>
              </a:rPr>
              <a:t>審査の観点：「事業趣旨との合目的性」「実現可能性」</a:t>
            </a: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br>
              <a:rPr kumimoji="1" lang="en-US" altLang="ja-JP" sz="1400" b="1" dirty="0">
                <a:solidFill>
                  <a:schemeClr val="accent1"/>
                </a:solidFill>
                <a:latin typeface="+mn-lt"/>
                <a:cs typeface="+mn-cs"/>
              </a:rPr>
            </a:br>
            <a:r>
              <a:rPr lang="ja-JP" altLang="en-US" sz="2000" b="1" dirty="0"/>
              <a:t>参考資料</a:t>
            </a:r>
          </a:p>
        </p:txBody>
      </p:sp>
      <p:sp>
        <p:nvSpPr>
          <p:cNvPr id="11" name="テキスト プレースホルダー 3">
            <a:extLst>
              <a:ext uri="{FF2B5EF4-FFF2-40B4-BE49-F238E27FC236}">
                <a16:creationId xmlns:a16="http://schemas.microsoft.com/office/drawing/2014/main" id="{BFA7F38D-2CA3-4634-8137-05A82CF05722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本資料「様式</a:t>
            </a:r>
            <a:r>
              <a:rPr lang="en-US" altLang="ja-JP" i="0" dirty="0"/>
              <a:t>3</a:t>
            </a:r>
            <a:r>
              <a:rPr lang="ja-JP" altLang="en-US" i="0" dirty="0"/>
              <a:t> 提案書フォーマット」には以下の内容を記載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BE6AE46-F2F6-4C1C-A70E-674E1B05AC6D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5574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1DB0488-4419-4BD3-BE84-CD0F715AE243}"/>
              </a:ext>
            </a:extLst>
          </p:cNvPr>
          <p:cNvSpPr/>
          <p:nvPr/>
        </p:nvSpPr>
        <p:spPr bwMode="gray">
          <a:xfrm>
            <a:off x="0" y="0"/>
            <a:ext cx="3761400" cy="180000"/>
          </a:xfrm>
          <a:prstGeom prst="rect">
            <a:avLst/>
          </a:prstGeom>
          <a:solidFill>
            <a:schemeClr val="tx2"/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905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Yu Gothic UI"/>
                <a:cs typeface="Arial" charset="0"/>
              </a:rPr>
              <a:t>案件名（プロジェクト名称）：〇〇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C11EDA-4F55-45C6-88C4-C2490EF2D29B}"/>
              </a:ext>
            </a:extLst>
          </p:cNvPr>
          <p:cNvSpPr/>
          <p:nvPr/>
        </p:nvSpPr>
        <p:spPr bwMode="gray">
          <a:xfrm>
            <a:off x="3761400" y="0"/>
            <a:ext cx="2383200" cy="180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355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Yu Gothic UI"/>
                <a:cs typeface="Arial" charset="0"/>
              </a:rPr>
              <a:t>代表事業者名：〇〇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Yu Gothic UI"/>
              <a:cs typeface="Arial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DEA2B0-C9F6-4519-AF90-93E1D8000F32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13" name="タイトル 3">
            <a:extLst>
              <a:ext uri="{FF2B5EF4-FFF2-40B4-BE49-F238E27FC236}">
                <a16:creationId xmlns:a16="http://schemas.microsoft.com/office/drawing/2014/main" id="{4371611D-9AAA-4A23-91F0-B92385CAC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０．プロジェクトの全体像</a:t>
            </a:r>
          </a:p>
        </p:txBody>
      </p:sp>
      <p:sp>
        <p:nvSpPr>
          <p:cNvPr id="14" name="テキスト プレースホルダー 3">
            <a:extLst>
              <a:ext uri="{FF2B5EF4-FFF2-40B4-BE49-F238E27FC236}">
                <a16:creationId xmlns:a16="http://schemas.microsoft.com/office/drawing/2014/main" id="{BB50A3CA-0457-4E76-A8C5-DDADF0D21D86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プロジェクトの全体像を自由様式で記載</a:t>
            </a:r>
          </a:p>
        </p:txBody>
      </p:sp>
    </p:spTree>
    <p:extLst>
      <p:ext uri="{BB962C8B-B14F-4D97-AF65-F5344CB8AC3E}">
        <p14:creationId xmlns:p14="http://schemas.microsoft.com/office/powerpoint/2010/main" val="170181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0E92FD5F-5D35-4993-A5B3-118714B41748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41" name="タイトル 3">
            <a:extLst>
              <a:ext uri="{FF2B5EF4-FFF2-40B4-BE49-F238E27FC236}">
                <a16:creationId xmlns:a16="http://schemas.microsoft.com/office/drawing/2014/main" id="{AE189DD0-08E8-4AE6-8A1A-918E94C0B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１．プロジェクトの概要</a:t>
            </a:r>
          </a:p>
        </p:txBody>
      </p:sp>
      <p:sp>
        <p:nvSpPr>
          <p:cNvPr id="42" name="テキスト プレースホルダー 3">
            <a:extLst>
              <a:ext uri="{FF2B5EF4-FFF2-40B4-BE49-F238E27FC236}">
                <a16:creationId xmlns:a16="http://schemas.microsoft.com/office/drawing/2014/main" id="{FC0D7E4B-F69E-4688-BAAB-A13B63035DB0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プロジェクトの背景・目的、取組内容などの概要を記載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D01E9B3-4935-4CC4-BC65-5146CBBBFAB4}"/>
              </a:ext>
            </a:extLst>
          </p:cNvPr>
          <p:cNvSpPr/>
          <p:nvPr/>
        </p:nvSpPr>
        <p:spPr bwMode="gray">
          <a:xfrm>
            <a:off x="2165178" y="2748205"/>
            <a:ext cx="7596340" cy="360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88900" defTabSz="762000" eaLnBrk="0" hangingPunct="0">
              <a:lnSpc>
                <a:spcPct val="106000"/>
              </a:lnSpc>
              <a:spcBef>
                <a:spcPts val="0"/>
              </a:spcBef>
            </a:pPr>
            <a:r>
              <a:rPr kumimoji="1" lang="en-US" altLang="ja-JP" sz="1200" b="1" u="sng" dirty="0"/>
              <a:t>xx</a:t>
            </a:r>
            <a:endParaRPr kumimoji="1" lang="en-US" altLang="ja-JP" sz="1200" b="1" u="sng" dirty="0">
              <a:solidFill>
                <a:srgbClr val="FF0000"/>
              </a:solidFill>
            </a:endParaRPr>
          </a:p>
        </p:txBody>
      </p:sp>
      <p:sp>
        <p:nvSpPr>
          <p:cNvPr id="44" name="フッター プレースホルダー 4">
            <a:extLst>
              <a:ext uri="{FF2B5EF4-FFF2-40B4-BE49-F238E27FC236}">
                <a16:creationId xmlns:a16="http://schemas.microsoft.com/office/drawing/2014/main" id="{8F443CAC-2507-47C8-8491-3D8FEA8E7148}"/>
              </a:ext>
            </a:extLst>
          </p:cNvPr>
          <p:cNvSpPr txBox="1">
            <a:spLocks/>
          </p:cNvSpPr>
          <p:nvPr/>
        </p:nvSpPr>
        <p:spPr bwMode="gray">
          <a:xfrm>
            <a:off x="144483" y="2748205"/>
            <a:ext cx="1985035" cy="360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テーマ</a:t>
            </a:r>
            <a:endParaRPr lang="en-US" altLang="ja-JP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0F273E9-62DF-44DE-8E1D-7553AE71BDED}"/>
              </a:ext>
            </a:extLst>
          </p:cNvPr>
          <p:cNvSpPr/>
          <p:nvPr/>
        </p:nvSpPr>
        <p:spPr bwMode="gray">
          <a:xfrm>
            <a:off x="2165178" y="2317448"/>
            <a:ext cx="7596340" cy="39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46" name="フッター プレースホルダー 4">
            <a:extLst>
              <a:ext uri="{FF2B5EF4-FFF2-40B4-BE49-F238E27FC236}">
                <a16:creationId xmlns:a16="http://schemas.microsoft.com/office/drawing/2014/main" id="{29786493-0A39-4789-A834-E1C1DD2661D8}"/>
              </a:ext>
            </a:extLst>
          </p:cNvPr>
          <p:cNvSpPr txBox="1">
            <a:spLocks/>
          </p:cNvSpPr>
          <p:nvPr/>
        </p:nvSpPr>
        <p:spPr bwMode="gray">
          <a:xfrm>
            <a:off x="144483" y="1885448"/>
            <a:ext cx="1437266" cy="828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関連する</a:t>
            </a:r>
            <a:br>
              <a:rPr lang="en-US" altLang="ja-JP" dirty="0"/>
            </a:br>
            <a:r>
              <a:rPr lang="ja-JP" altLang="en-US" dirty="0"/>
              <a:t>社会課題</a:t>
            </a:r>
            <a:r>
              <a:rPr lang="en-US" altLang="ja-JP" baseline="30000" dirty="0"/>
              <a:t>*1</a:t>
            </a:r>
            <a:endParaRPr lang="en-GB" altLang="en-GB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DCAE20AE-398C-42DA-8E19-022D84BB6B5E}"/>
              </a:ext>
            </a:extLst>
          </p:cNvPr>
          <p:cNvSpPr/>
          <p:nvPr/>
        </p:nvSpPr>
        <p:spPr bwMode="gray">
          <a:xfrm>
            <a:off x="2165178" y="4215978"/>
            <a:ext cx="7596340" cy="828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48" name="フッター プレースホルダー 4">
            <a:extLst>
              <a:ext uri="{FF2B5EF4-FFF2-40B4-BE49-F238E27FC236}">
                <a16:creationId xmlns:a16="http://schemas.microsoft.com/office/drawing/2014/main" id="{C6AA0F2F-90A2-4ACD-831A-CDCD58E26480}"/>
              </a:ext>
            </a:extLst>
          </p:cNvPr>
          <p:cNvSpPr txBox="1">
            <a:spLocks/>
          </p:cNvSpPr>
          <p:nvPr/>
        </p:nvSpPr>
        <p:spPr bwMode="gray">
          <a:xfrm>
            <a:off x="144483" y="4215978"/>
            <a:ext cx="1985035" cy="828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本事業で</a:t>
            </a:r>
            <a:br>
              <a:rPr lang="en-US" altLang="ja-JP" dirty="0"/>
            </a:br>
            <a:r>
              <a:rPr lang="ja-JP" altLang="en-US" dirty="0"/>
              <a:t>取り組む理由</a:t>
            </a:r>
            <a:endParaRPr lang="en-GB" altLang="en-GB" dirty="0"/>
          </a:p>
        </p:txBody>
      </p:sp>
      <p:sp>
        <p:nvSpPr>
          <p:cNvPr id="49" name="フッター プレースホルダー 4">
            <a:extLst>
              <a:ext uri="{FF2B5EF4-FFF2-40B4-BE49-F238E27FC236}">
                <a16:creationId xmlns:a16="http://schemas.microsoft.com/office/drawing/2014/main" id="{56F73F0B-3E3F-47EF-A50A-1914C0C3FF12}"/>
              </a:ext>
            </a:extLst>
          </p:cNvPr>
          <p:cNvSpPr txBox="1">
            <a:spLocks/>
          </p:cNvSpPr>
          <p:nvPr/>
        </p:nvSpPr>
        <p:spPr bwMode="gray">
          <a:xfrm>
            <a:off x="144484" y="5078839"/>
            <a:ext cx="1012422" cy="828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プレイヤー</a:t>
            </a:r>
            <a:endParaRPr lang="en-US" altLang="ja-JP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4FB5815F-8F19-4F8B-9139-0429D4E011A0}"/>
              </a:ext>
            </a:extLst>
          </p:cNvPr>
          <p:cNvSpPr/>
          <p:nvPr/>
        </p:nvSpPr>
        <p:spPr bwMode="gray">
          <a:xfrm>
            <a:off x="2165178" y="5941698"/>
            <a:ext cx="7596340" cy="648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51" name="フッター プレースホルダー 4">
            <a:extLst>
              <a:ext uri="{FF2B5EF4-FFF2-40B4-BE49-F238E27FC236}">
                <a16:creationId xmlns:a16="http://schemas.microsoft.com/office/drawing/2014/main" id="{4BFD65E4-881F-4516-8D24-68A688B889AA}"/>
              </a:ext>
            </a:extLst>
          </p:cNvPr>
          <p:cNvSpPr txBox="1">
            <a:spLocks/>
          </p:cNvSpPr>
          <p:nvPr/>
        </p:nvSpPr>
        <p:spPr bwMode="gray">
          <a:xfrm>
            <a:off x="144483" y="5941698"/>
            <a:ext cx="1985035" cy="648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本年度の</a:t>
            </a:r>
            <a:br>
              <a:rPr lang="en-US" altLang="ja-JP" dirty="0"/>
            </a:br>
            <a:r>
              <a:rPr lang="ja-JP" altLang="en-US" dirty="0"/>
              <a:t>検証・評価内容</a:t>
            </a:r>
            <a:endParaRPr lang="en-US" altLang="ja-JP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194D3C0-C259-4549-9F24-7D262348BE66}"/>
              </a:ext>
            </a:extLst>
          </p:cNvPr>
          <p:cNvSpPr txBox="1"/>
          <p:nvPr/>
        </p:nvSpPr>
        <p:spPr>
          <a:xfrm>
            <a:off x="2165178" y="1376772"/>
            <a:ext cx="7596340" cy="468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 indent="0">
              <a:buNone/>
            </a:pPr>
            <a:r>
              <a:rPr lang="ja-JP" altLang="en-US" b="1" u="sng" dirty="0"/>
              <a:t>「○○」</a:t>
            </a:r>
            <a:br>
              <a:rPr lang="en-US" altLang="ja-JP" b="1" u="sng" dirty="0"/>
            </a:br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53" name="フッター プレースホルダー 4">
            <a:extLst>
              <a:ext uri="{FF2B5EF4-FFF2-40B4-BE49-F238E27FC236}">
                <a16:creationId xmlns:a16="http://schemas.microsoft.com/office/drawing/2014/main" id="{EC2675D0-AC89-41F2-BD05-D756D155CA64}"/>
              </a:ext>
            </a:extLst>
          </p:cNvPr>
          <p:cNvSpPr txBox="1">
            <a:spLocks/>
          </p:cNvSpPr>
          <p:nvPr/>
        </p:nvSpPr>
        <p:spPr bwMode="gray">
          <a:xfrm>
            <a:off x="144483" y="1376772"/>
            <a:ext cx="1985035" cy="468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重点テーマ</a:t>
            </a:r>
            <a:endParaRPr lang="ja-JP" altLang="en-US" baseline="30000" dirty="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B44337A-1551-43AF-8E05-0597D6C47343}"/>
              </a:ext>
            </a:extLst>
          </p:cNvPr>
          <p:cNvSpPr/>
          <p:nvPr/>
        </p:nvSpPr>
        <p:spPr bwMode="gray">
          <a:xfrm>
            <a:off x="2165178" y="3605117"/>
            <a:ext cx="7596340" cy="57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55" name="フッター プレースホルダー 4">
            <a:extLst>
              <a:ext uri="{FF2B5EF4-FFF2-40B4-BE49-F238E27FC236}">
                <a16:creationId xmlns:a16="http://schemas.microsoft.com/office/drawing/2014/main" id="{8D0C21CA-35CC-432C-9C21-EFFB5C792FB5}"/>
              </a:ext>
            </a:extLst>
          </p:cNvPr>
          <p:cNvSpPr txBox="1">
            <a:spLocks/>
          </p:cNvSpPr>
          <p:nvPr/>
        </p:nvSpPr>
        <p:spPr bwMode="gray">
          <a:xfrm>
            <a:off x="144484" y="3356434"/>
            <a:ext cx="1012422" cy="824683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取組内容</a:t>
            </a:r>
            <a:endParaRPr lang="en-GB" altLang="en-GB" dirty="0"/>
          </a:p>
        </p:txBody>
      </p:sp>
      <p:sp>
        <p:nvSpPr>
          <p:cNvPr id="56" name="フローチャート: 組合せ 55">
            <a:extLst>
              <a:ext uri="{FF2B5EF4-FFF2-40B4-BE49-F238E27FC236}">
                <a16:creationId xmlns:a16="http://schemas.microsoft.com/office/drawing/2014/main" id="{4548D545-8770-4E5E-8990-A32BBB7DE5E0}"/>
              </a:ext>
            </a:extLst>
          </p:cNvPr>
          <p:cNvSpPr/>
          <p:nvPr/>
        </p:nvSpPr>
        <p:spPr bwMode="gray">
          <a:xfrm>
            <a:off x="4163046" y="3160069"/>
            <a:ext cx="2124944" cy="145059"/>
          </a:xfrm>
          <a:prstGeom prst="flowChartMerge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57" name="フッター プレースホルダー 4">
            <a:extLst>
              <a:ext uri="{FF2B5EF4-FFF2-40B4-BE49-F238E27FC236}">
                <a16:creationId xmlns:a16="http://schemas.microsoft.com/office/drawing/2014/main" id="{CE024BC1-59E3-4E40-ABCD-67501F7EF323}"/>
              </a:ext>
            </a:extLst>
          </p:cNvPr>
          <p:cNvSpPr txBox="1">
            <a:spLocks/>
          </p:cNvSpPr>
          <p:nvPr/>
        </p:nvSpPr>
        <p:spPr bwMode="gray">
          <a:xfrm>
            <a:off x="1622208" y="1885448"/>
            <a:ext cx="507309" cy="396506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事象</a:t>
            </a:r>
            <a:endParaRPr lang="en-GB" altLang="en-GB" dirty="0"/>
          </a:p>
        </p:txBody>
      </p:sp>
      <p:sp>
        <p:nvSpPr>
          <p:cNvPr id="58" name="フッター プレースホルダー 4">
            <a:extLst>
              <a:ext uri="{FF2B5EF4-FFF2-40B4-BE49-F238E27FC236}">
                <a16:creationId xmlns:a16="http://schemas.microsoft.com/office/drawing/2014/main" id="{AB26FC85-C1C9-4149-AE55-BC47BDDEF83F}"/>
              </a:ext>
            </a:extLst>
          </p:cNvPr>
          <p:cNvSpPr txBox="1">
            <a:spLocks/>
          </p:cNvSpPr>
          <p:nvPr/>
        </p:nvSpPr>
        <p:spPr bwMode="gray">
          <a:xfrm>
            <a:off x="1622208" y="2316942"/>
            <a:ext cx="507309" cy="396506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背景</a:t>
            </a:r>
            <a:endParaRPr lang="en-GB" altLang="en-GB" dirty="0"/>
          </a:p>
        </p:txBody>
      </p:sp>
      <p:sp>
        <p:nvSpPr>
          <p:cNvPr id="59" name="フッター プレースホルダー 4">
            <a:extLst>
              <a:ext uri="{FF2B5EF4-FFF2-40B4-BE49-F238E27FC236}">
                <a16:creationId xmlns:a16="http://schemas.microsoft.com/office/drawing/2014/main" id="{1FD39AEF-4E11-441D-AFDF-F9687BCA22B4}"/>
              </a:ext>
            </a:extLst>
          </p:cNvPr>
          <p:cNvSpPr txBox="1">
            <a:spLocks/>
          </p:cNvSpPr>
          <p:nvPr/>
        </p:nvSpPr>
        <p:spPr bwMode="gray">
          <a:xfrm>
            <a:off x="1192566" y="3356992"/>
            <a:ext cx="936951" cy="21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解決策</a:t>
            </a:r>
            <a:endParaRPr lang="en-GB" altLang="en-GB" dirty="0"/>
          </a:p>
        </p:txBody>
      </p:sp>
      <p:sp>
        <p:nvSpPr>
          <p:cNvPr id="60" name="フッター プレースホルダー 4">
            <a:extLst>
              <a:ext uri="{FF2B5EF4-FFF2-40B4-BE49-F238E27FC236}">
                <a16:creationId xmlns:a16="http://schemas.microsoft.com/office/drawing/2014/main" id="{DA173F4E-4099-47DA-8A29-E0386F83DE25}"/>
              </a:ext>
            </a:extLst>
          </p:cNvPr>
          <p:cNvSpPr txBox="1">
            <a:spLocks/>
          </p:cNvSpPr>
          <p:nvPr/>
        </p:nvSpPr>
        <p:spPr bwMode="gray">
          <a:xfrm>
            <a:off x="1192566" y="3605117"/>
            <a:ext cx="936951" cy="57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ソリューション</a:t>
            </a:r>
            <a:endParaRPr lang="en-GB" altLang="en-GB" dirty="0"/>
          </a:p>
        </p:txBody>
      </p:sp>
      <p:sp>
        <p:nvSpPr>
          <p:cNvPr id="61" name="フッター プレースホルダー 4">
            <a:extLst>
              <a:ext uri="{FF2B5EF4-FFF2-40B4-BE49-F238E27FC236}">
                <a16:creationId xmlns:a16="http://schemas.microsoft.com/office/drawing/2014/main" id="{7A4A41C0-D53D-4E8C-9672-C4FAEA557DA9}"/>
              </a:ext>
            </a:extLst>
          </p:cNvPr>
          <p:cNvSpPr txBox="1">
            <a:spLocks/>
          </p:cNvSpPr>
          <p:nvPr/>
        </p:nvSpPr>
        <p:spPr bwMode="gray">
          <a:xfrm>
            <a:off x="1192566" y="5690839"/>
            <a:ext cx="936951" cy="21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大企業等</a:t>
            </a:r>
            <a:endParaRPr lang="en-GB" altLang="en-GB" dirty="0"/>
          </a:p>
        </p:txBody>
      </p:sp>
      <p:sp>
        <p:nvSpPr>
          <p:cNvPr id="62" name="フッター プレースホルダー 4">
            <a:extLst>
              <a:ext uri="{FF2B5EF4-FFF2-40B4-BE49-F238E27FC236}">
                <a16:creationId xmlns:a16="http://schemas.microsoft.com/office/drawing/2014/main" id="{B08CEBFD-F929-480A-955E-6D9F01FAC59A}"/>
              </a:ext>
            </a:extLst>
          </p:cNvPr>
          <p:cNvSpPr txBox="1">
            <a:spLocks/>
          </p:cNvSpPr>
          <p:nvPr/>
        </p:nvSpPr>
        <p:spPr bwMode="gray">
          <a:xfrm>
            <a:off x="1192566" y="5078840"/>
            <a:ext cx="936951" cy="360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中小企業</a:t>
            </a:r>
            <a:endParaRPr lang="en-GB" altLang="en-GB" dirty="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0BD40F8-4607-49D7-A5DB-9075A807B406}"/>
              </a:ext>
            </a:extLst>
          </p:cNvPr>
          <p:cNvSpPr/>
          <p:nvPr/>
        </p:nvSpPr>
        <p:spPr bwMode="gray">
          <a:xfrm>
            <a:off x="2165178" y="1885954"/>
            <a:ext cx="7596340" cy="39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02D5BDCA-15F0-40CF-88A8-FF73A12D894F}"/>
              </a:ext>
            </a:extLst>
          </p:cNvPr>
          <p:cNvSpPr/>
          <p:nvPr/>
        </p:nvSpPr>
        <p:spPr bwMode="gray">
          <a:xfrm>
            <a:off x="2165178" y="3356992"/>
            <a:ext cx="7596340" cy="21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dirty="0"/>
              <a:t>xx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B5D6792-17E5-4D1A-94A2-D9E59F8ACDDA}"/>
              </a:ext>
            </a:extLst>
          </p:cNvPr>
          <p:cNvSpPr/>
          <p:nvPr/>
        </p:nvSpPr>
        <p:spPr bwMode="gray">
          <a:xfrm>
            <a:off x="2165178" y="5690839"/>
            <a:ext cx="7596340" cy="21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○○社</a:t>
            </a:r>
            <a:r>
              <a:rPr kumimoji="1" lang="en-US" altLang="ja-JP" sz="1200" dirty="0"/>
              <a:t>	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xx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7387F239-4936-4B5F-A54F-F7F7595ED334}"/>
              </a:ext>
            </a:extLst>
          </p:cNvPr>
          <p:cNvSpPr/>
          <p:nvPr/>
        </p:nvSpPr>
        <p:spPr bwMode="gray">
          <a:xfrm>
            <a:off x="2165178" y="5078840"/>
            <a:ext cx="7596340" cy="360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○○社</a:t>
            </a:r>
            <a:r>
              <a:rPr kumimoji="1" lang="en-US" altLang="ja-JP" sz="1200" dirty="0"/>
              <a:t>	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xx</a:t>
            </a:r>
          </a:p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○○社</a:t>
            </a:r>
            <a:r>
              <a:rPr kumimoji="1" lang="en-US" altLang="ja-JP" sz="1200" dirty="0"/>
              <a:t>	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xx</a:t>
            </a:r>
          </a:p>
        </p:txBody>
      </p:sp>
      <p:sp>
        <p:nvSpPr>
          <p:cNvPr id="70" name="フッター プレースホルダー 4">
            <a:extLst>
              <a:ext uri="{FF2B5EF4-FFF2-40B4-BE49-F238E27FC236}">
                <a16:creationId xmlns:a16="http://schemas.microsoft.com/office/drawing/2014/main" id="{3315BCFC-953F-42C0-AE46-5DBE4FEBE109}"/>
              </a:ext>
            </a:extLst>
          </p:cNvPr>
          <p:cNvSpPr txBox="1">
            <a:spLocks/>
          </p:cNvSpPr>
          <p:nvPr/>
        </p:nvSpPr>
        <p:spPr bwMode="gray">
          <a:xfrm>
            <a:off x="1192566" y="5456840"/>
            <a:ext cx="936951" cy="216000"/>
          </a:xfrm>
          <a:prstGeom prst="rect">
            <a:avLst/>
          </a:prstGeom>
          <a:solidFill>
            <a:schemeClr val="accent5"/>
          </a:solidFill>
          <a:ln w="6350">
            <a:solidFill>
              <a:schemeClr val="accent5"/>
            </a:solidFill>
            <a:miter lim="800000"/>
            <a:headEnd/>
            <a:tailEnd/>
          </a:ln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スタートアップ</a:t>
            </a:r>
            <a:endParaRPr lang="en-GB" altLang="en-GB" dirty="0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2267CD0-1E43-4F26-BADA-CE6D6E1BEA84}"/>
              </a:ext>
            </a:extLst>
          </p:cNvPr>
          <p:cNvSpPr/>
          <p:nvPr/>
        </p:nvSpPr>
        <p:spPr bwMode="gray">
          <a:xfrm>
            <a:off x="2165178" y="5456840"/>
            <a:ext cx="7596340" cy="216000"/>
          </a:xfrm>
          <a:prstGeom prst="rect">
            <a:avLst/>
          </a:prstGeom>
          <a:solidFill>
            <a:schemeClr val="bg1"/>
          </a:solidFill>
          <a:ln w="6350">
            <a:solidFill>
              <a:srgbClr val="A7A8AA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ja-JP" altLang="en-US" sz="1200" dirty="0"/>
              <a:t>○○社</a:t>
            </a:r>
            <a:r>
              <a:rPr kumimoji="1" lang="en-US" altLang="ja-JP" sz="1200" dirty="0"/>
              <a:t>	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xx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CE41D8D-BDA4-4EB4-A17E-01BA7B233B20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31B6570A-1B49-46F7-8ED9-F6D728F3954B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事業趣旨との合目的性</a:t>
              </a:r>
              <a:br>
                <a:rPr lang="en-US" altLang="ja-JP" sz="1400" b="1" dirty="0">
                  <a:solidFill>
                    <a:schemeClr val="accent1"/>
                  </a:solidFill>
                </a:rPr>
              </a:br>
              <a:r>
                <a:rPr lang="ja-JP" altLang="en-US" sz="1400" b="1" dirty="0">
                  <a:solidFill>
                    <a:schemeClr val="accent1"/>
                  </a:solidFill>
                </a:rPr>
                <a:t>検証の有効性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6B253198-6B26-4EDE-B715-B34DE70E00A2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8440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CE2CAD8-9DDB-4A32-A309-B17C23F34D9A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8" name="タイトル 3">
            <a:extLst>
              <a:ext uri="{FF2B5EF4-FFF2-40B4-BE49-F238E27FC236}">
                <a16:creationId xmlns:a16="http://schemas.microsoft.com/office/drawing/2014/main" id="{45D5B3C4-51B8-4F6D-BB46-AD75DBC8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１．プロジェクトの概要</a:t>
            </a:r>
            <a:r>
              <a:rPr lang="en-US" altLang="ja-JP" dirty="0"/>
              <a:t> – </a:t>
            </a:r>
            <a:r>
              <a:rPr lang="ja-JP" altLang="en-US" dirty="0"/>
              <a:t>イメージ図</a:t>
            </a:r>
            <a:endParaRPr kumimoji="1" lang="ja-JP" altLang="en-US" dirty="0"/>
          </a:p>
        </p:txBody>
      </p:sp>
      <p:sp>
        <p:nvSpPr>
          <p:cNvPr id="6" name="テキスト プレースホルダー 3">
            <a:extLst>
              <a:ext uri="{FF2B5EF4-FFF2-40B4-BE49-F238E27FC236}">
                <a16:creationId xmlns:a16="http://schemas.microsoft.com/office/drawing/2014/main" id="{A5A1D3BF-A72B-4D7D-8AE6-208DB3EC4766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図やイラストを用いてプロジェクトのイメージを記載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39181E0-5D44-4A65-BEB3-C51EC1EF74E6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9675D0D-37EE-49FE-9E2F-53A762718CA0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事業趣旨との合目的性</a:t>
              </a:r>
              <a:br>
                <a:rPr lang="ja-JP" altLang="en-US" sz="1400" b="1" dirty="0">
                  <a:solidFill>
                    <a:schemeClr val="accent1"/>
                  </a:solidFill>
                </a:rPr>
              </a:br>
              <a:r>
                <a:rPr lang="ja-JP" altLang="en-US" sz="1400" b="1" dirty="0">
                  <a:solidFill>
                    <a:schemeClr val="accent1"/>
                  </a:solidFill>
                </a:rPr>
                <a:t>検証の有効性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A41E9E0-ED56-4BCA-8820-50B75EEB51A9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445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890F374-9D33-4D7E-979D-7140BB251D2D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15" name="タイトル 3">
            <a:extLst>
              <a:ext uri="{FF2B5EF4-FFF2-40B4-BE49-F238E27FC236}">
                <a16:creationId xmlns:a16="http://schemas.microsoft.com/office/drawing/2014/main" id="{084493B5-F2B9-4F05-B5EC-5DF74AFD6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２．ビジネスモデル</a:t>
            </a:r>
          </a:p>
        </p:txBody>
      </p:sp>
      <p:sp>
        <p:nvSpPr>
          <p:cNvPr id="16" name="テキスト プレースホルダー 3">
            <a:extLst>
              <a:ext uri="{FF2B5EF4-FFF2-40B4-BE49-F238E27FC236}">
                <a16:creationId xmlns:a16="http://schemas.microsoft.com/office/drawing/2014/main" id="{10C1CE59-B5B4-470C-9343-E71375653AEB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ビジネスモデルの説明をビジネスモデルキャンバス等などで記載</a:t>
            </a:r>
            <a:br>
              <a:rPr lang="en-US" altLang="ja-JP" i="0" dirty="0"/>
            </a:br>
            <a:r>
              <a:rPr lang="ja-JP" altLang="en-US" i="0" dirty="0"/>
              <a:t>（必ずしも作成例に掲載の「ビジネスモデルキャンバス」を作成する必要はない）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F1DAE96E-9E03-4E49-975A-80B8870BF6E1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E5E7BCB5-843F-4856-9237-592A679AE93B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新規性・独自性</a:t>
              </a:r>
              <a:br>
                <a:rPr lang="ja-JP" altLang="en-US" sz="1400" b="1" dirty="0">
                  <a:solidFill>
                    <a:schemeClr val="accent1"/>
                  </a:solidFill>
                </a:rPr>
              </a:br>
              <a:r>
                <a:rPr lang="ja-JP" altLang="en-US" sz="1400" b="1" dirty="0">
                  <a:solidFill>
                    <a:schemeClr val="accent1"/>
                  </a:solidFill>
                </a:rPr>
                <a:t>検証の有効性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EBD11539-93A4-4A38-B330-7B0E2A4DD809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1260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40348D9-DB8B-4CD4-8974-15CE1424D484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203" name="フッター プレースホルダー 4">
            <a:extLst>
              <a:ext uri="{FF2B5EF4-FFF2-40B4-BE49-F238E27FC236}">
                <a16:creationId xmlns:a16="http://schemas.microsoft.com/office/drawing/2014/main" id="{C0B0EB3E-4A80-4583-9024-9386750025FC}"/>
              </a:ext>
            </a:extLst>
          </p:cNvPr>
          <p:cNvSpPr txBox="1">
            <a:spLocks/>
          </p:cNvSpPr>
          <p:nvPr/>
        </p:nvSpPr>
        <p:spPr bwMode="gray">
          <a:xfrm>
            <a:off x="4533000" y="1627122"/>
            <a:ext cx="2448000" cy="288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0"/>
            </a:lvl1pPr>
          </a:lstStyle>
          <a:p>
            <a:r>
              <a:rPr lang="ja-JP" altLang="en-US" dirty="0"/>
              <a:t>得意とする技術・能力等</a:t>
            </a:r>
          </a:p>
        </p:txBody>
      </p:sp>
      <p:cxnSp>
        <p:nvCxnSpPr>
          <p:cNvPr id="204" name="直線コネクタ 203">
            <a:extLst>
              <a:ext uri="{FF2B5EF4-FFF2-40B4-BE49-F238E27FC236}">
                <a16:creationId xmlns:a16="http://schemas.microsoft.com/office/drawing/2014/main" id="{60666C6D-5491-4724-94C2-DF0E19D80558}"/>
              </a:ext>
            </a:extLst>
          </p:cNvPr>
          <p:cNvCxnSpPr/>
          <p:nvPr/>
        </p:nvCxnSpPr>
        <p:spPr>
          <a:xfrm>
            <a:off x="4533000" y="1915122"/>
            <a:ext cx="2448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フッター プレースホルダー 4">
            <a:extLst>
              <a:ext uri="{FF2B5EF4-FFF2-40B4-BE49-F238E27FC236}">
                <a16:creationId xmlns:a16="http://schemas.microsoft.com/office/drawing/2014/main" id="{8ECBD812-A5A8-4ADC-BC60-CA916BAA406F}"/>
              </a:ext>
            </a:extLst>
          </p:cNvPr>
          <p:cNvSpPr txBox="1">
            <a:spLocks/>
          </p:cNvSpPr>
          <p:nvPr/>
        </p:nvSpPr>
        <p:spPr bwMode="gray">
          <a:xfrm>
            <a:off x="2025000" y="1627122"/>
            <a:ext cx="2448000" cy="288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0"/>
            </a:lvl1pPr>
          </a:lstStyle>
          <a:p>
            <a:r>
              <a:rPr lang="ja-JP" altLang="en-US" dirty="0"/>
              <a:t>想定される役割</a:t>
            </a:r>
          </a:p>
        </p:txBody>
      </p:sp>
      <p:cxnSp>
        <p:nvCxnSpPr>
          <p:cNvPr id="206" name="直線コネクタ 205">
            <a:extLst>
              <a:ext uri="{FF2B5EF4-FFF2-40B4-BE49-F238E27FC236}">
                <a16:creationId xmlns:a16="http://schemas.microsoft.com/office/drawing/2014/main" id="{17BDB6DC-C4E7-4FDF-94C5-88F5A868F8B8}"/>
              </a:ext>
            </a:extLst>
          </p:cNvPr>
          <p:cNvCxnSpPr/>
          <p:nvPr/>
        </p:nvCxnSpPr>
        <p:spPr>
          <a:xfrm>
            <a:off x="2025000" y="1915122"/>
            <a:ext cx="2448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フッター プレースホルダー 4">
            <a:extLst>
              <a:ext uri="{FF2B5EF4-FFF2-40B4-BE49-F238E27FC236}">
                <a16:creationId xmlns:a16="http://schemas.microsoft.com/office/drawing/2014/main" id="{002520ED-8B14-4428-9262-8A1B1A426473}"/>
              </a:ext>
            </a:extLst>
          </p:cNvPr>
          <p:cNvSpPr txBox="1">
            <a:spLocks/>
          </p:cNvSpPr>
          <p:nvPr/>
        </p:nvSpPr>
        <p:spPr bwMode="gray">
          <a:xfrm>
            <a:off x="7041000" y="1627122"/>
            <a:ext cx="2448000" cy="288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類似の事業経験</a:t>
            </a:r>
            <a:endParaRPr lang="ja-JP" altLang="en-US" b="0" baseline="30000" dirty="0">
              <a:solidFill>
                <a:schemeClr val="tx1"/>
              </a:solidFill>
            </a:endParaRPr>
          </a:p>
        </p:txBody>
      </p:sp>
      <p:cxnSp>
        <p:nvCxnSpPr>
          <p:cNvPr id="208" name="直線コネクタ 207">
            <a:extLst>
              <a:ext uri="{FF2B5EF4-FFF2-40B4-BE49-F238E27FC236}">
                <a16:creationId xmlns:a16="http://schemas.microsoft.com/office/drawing/2014/main" id="{85E6A4C8-5A01-47DE-8875-DC3E28E8D5B7}"/>
              </a:ext>
            </a:extLst>
          </p:cNvPr>
          <p:cNvCxnSpPr/>
          <p:nvPr/>
        </p:nvCxnSpPr>
        <p:spPr>
          <a:xfrm>
            <a:off x="7041000" y="1915122"/>
            <a:ext cx="2448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フッター プレースホルダー 4">
            <a:extLst>
              <a:ext uri="{FF2B5EF4-FFF2-40B4-BE49-F238E27FC236}">
                <a16:creationId xmlns:a16="http://schemas.microsoft.com/office/drawing/2014/main" id="{149A05D1-FF6F-4B1C-ADFA-D7AB03ABBA17}"/>
              </a:ext>
            </a:extLst>
          </p:cNvPr>
          <p:cNvSpPr txBox="1">
            <a:spLocks/>
          </p:cNvSpPr>
          <p:nvPr/>
        </p:nvSpPr>
        <p:spPr bwMode="gray">
          <a:xfrm>
            <a:off x="417000" y="1627122"/>
            <a:ext cx="1548000" cy="2880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rot="0" spcFirstLastPara="0" vertOverflow="overflow" horzOverflow="overflow" vert="horz" wrap="square" lIns="36000" tIns="36000" rIns="36000" bIns="3600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ctr" defTabSz="762000" eaLnBrk="0" hangingPunct="0">
              <a:lnSpc>
                <a:spcPct val="106000"/>
              </a:lnSpc>
              <a:spcBef>
                <a:spcPts val="600"/>
              </a:spcBef>
              <a:defRPr kumimoji="1" sz="1200" b="1">
                <a:solidFill>
                  <a:schemeClr val="bg1"/>
                </a:solidFill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プレイヤー</a:t>
            </a:r>
            <a:endParaRPr lang="ja-JP" altLang="en-US" b="0" baseline="30000" dirty="0">
              <a:solidFill>
                <a:schemeClr val="tx1"/>
              </a:solidFill>
            </a:endParaRPr>
          </a:p>
        </p:txBody>
      </p:sp>
      <p:cxnSp>
        <p:nvCxnSpPr>
          <p:cNvPr id="210" name="直線コネクタ 209">
            <a:extLst>
              <a:ext uri="{FF2B5EF4-FFF2-40B4-BE49-F238E27FC236}">
                <a16:creationId xmlns:a16="http://schemas.microsoft.com/office/drawing/2014/main" id="{6B41DEEA-AC7B-4618-8DD3-C59E7977E504}"/>
              </a:ext>
            </a:extLst>
          </p:cNvPr>
          <p:cNvCxnSpPr/>
          <p:nvPr/>
        </p:nvCxnSpPr>
        <p:spPr>
          <a:xfrm>
            <a:off x="417000" y="1915122"/>
            <a:ext cx="1548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>
            <a:extLst>
              <a:ext uri="{FF2B5EF4-FFF2-40B4-BE49-F238E27FC236}">
                <a16:creationId xmlns:a16="http://schemas.microsoft.com/office/drawing/2014/main" id="{363DD59C-FB9B-4C39-A982-86BAF4DF23A1}"/>
              </a:ext>
            </a:extLst>
          </p:cNvPr>
          <p:cNvCxnSpPr/>
          <p:nvPr/>
        </p:nvCxnSpPr>
        <p:spPr>
          <a:xfrm flipV="1">
            <a:off x="417000" y="2818004"/>
            <a:ext cx="9072000" cy="0"/>
          </a:xfrm>
          <a:prstGeom prst="line">
            <a:avLst/>
          </a:prstGeom>
          <a:ln w="6350">
            <a:solidFill>
              <a:srgbClr val="BBBC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直線コネクタ 212">
            <a:extLst>
              <a:ext uri="{FF2B5EF4-FFF2-40B4-BE49-F238E27FC236}">
                <a16:creationId xmlns:a16="http://schemas.microsoft.com/office/drawing/2014/main" id="{48FCA4E0-B10C-4C3D-9240-C04D5DB6209E}"/>
              </a:ext>
            </a:extLst>
          </p:cNvPr>
          <p:cNvCxnSpPr/>
          <p:nvPr/>
        </p:nvCxnSpPr>
        <p:spPr>
          <a:xfrm flipV="1">
            <a:off x="417000" y="3698713"/>
            <a:ext cx="9072000" cy="0"/>
          </a:xfrm>
          <a:prstGeom prst="line">
            <a:avLst/>
          </a:prstGeom>
          <a:ln w="6350">
            <a:solidFill>
              <a:srgbClr val="BBBC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テキスト ボックス 217">
            <a:extLst>
              <a:ext uri="{FF2B5EF4-FFF2-40B4-BE49-F238E27FC236}">
                <a16:creationId xmlns:a16="http://schemas.microsoft.com/office/drawing/2014/main" id="{02719D25-0D4D-4411-A6CE-26FB4D1E9903}"/>
              </a:ext>
            </a:extLst>
          </p:cNvPr>
          <p:cNvSpPr txBox="1"/>
          <p:nvPr/>
        </p:nvSpPr>
        <p:spPr>
          <a:xfrm>
            <a:off x="4533000" y="1969413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19" name="テキスト ボックス 218">
            <a:extLst>
              <a:ext uri="{FF2B5EF4-FFF2-40B4-BE49-F238E27FC236}">
                <a16:creationId xmlns:a16="http://schemas.microsoft.com/office/drawing/2014/main" id="{F5ABDF40-F104-4759-88D4-EA17E046EFCE}"/>
              </a:ext>
            </a:extLst>
          </p:cNvPr>
          <p:cNvSpPr txBox="1"/>
          <p:nvPr/>
        </p:nvSpPr>
        <p:spPr>
          <a:xfrm>
            <a:off x="2025000" y="1969413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40233E4D-F6D1-4C9D-8132-2D7856DB4DB3}"/>
              </a:ext>
            </a:extLst>
          </p:cNvPr>
          <p:cNvSpPr txBox="1"/>
          <p:nvPr/>
        </p:nvSpPr>
        <p:spPr>
          <a:xfrm>
            <a:off x="7041000" y="1969413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1" name="テキスト ボックス 220">
            <a:extLst>
              <a:ext uri="{FF2B5EF4-FFF2-40B4-BE49-F238E27FC236}">
                <a16:creationId xmlns:a16="http://schemas.microsoft.com/office/drawing/2014/main" id="{24F9C186-2861-4DFD-AA18-96E928031759}"/>
              </a:ext>
            </a:extLst>
          </p:cNvPr>
          <p:cNvSpPr txBox="1"/>
          <p:nvPr/>
        </p:nvSpPr>
        <p:spPr>
          <a:xfrm>
            <a:off x="417000" y="1969413"/>
            <a:ext cx="1548000" cy="816473"/>
          </a:xfrm>
          <a:prstGeom prst="rect">
            <a:avLst/>
          </a:prstGeom>
          <a:solidFill>
            <a:srgbClr val="DDEFE8"/>
          </a:solidFill>
          <a:ln w="6350">
            <a:solidFill>
              <a:srgbClr val="DDEFE8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en-US" altLang="ja-JP" dirty="0"/>
              <a:t>【</a:t>
            </a:r>
            <a:r>
              <a:rPr kumimoji="0" lang="ja-JP" altLang="en-US" dirty="0"/>
              <a:t>代表事業者</a:t>
            </a:r>
            <a:r>
              <a:rPr kumimoji="0" lang="en-US" altLang="ja-JP" dirty="0"/>
              <a:t>】</a:t>
            </a:r>
            <a:br>
              <a:rPr kumimoji="0" lang="en-US" altLang="ja-JP" dirty="0"/>
            </a:br>
            <a:r>
              <a:rPr kumimoji="0" lang="ja-JP" altLang="en-US" dirty="0"/>
              <a:t>○社</a:t>
            </a:r>
            <a:br>
              <a:rPr kumimoji="0" lang="en-US" altLang="ja-JP" dirty="0"/>
            </a:br>
            <a:r>
              <a:rPr kumimoji="0" lang="ja-JP" altLang="en-US" dirty="0"/>
              <a:t>（　</a:t>
            </a:r>
            <a:r>
              <a:rPr kumimoji="0" lang="en-US" altLang="ja-JP" dirty="0"/>
              <a:t>/</a:t>
            </a:r>
            <a:r>
              <a:rPr kumimoji="0" lang="ja-JP" altLang="en-US" dirty="0"/>
              <a:t>　）</a:t>
            </a:r>
          </a:p>
        </p:txBody>
      </p:sp>
      <p:sp>
        <p:nvSpPr>
          <p:cNvPr id="222" name="テキスト ボックス 221">
            <a:extLst>
              <a:ext uri="{FF2B5EF4-FFF2-40B4-BE49-F238E27FC236}">
                <a16:creationId xmlns:a16="http://schemas.microsoft.com/office/drawing/2014/main" id="{6EA09504-AA1A-4DC2-9C9D-EEC547E412B0}"/>
              </a:ext>
            </a:extLst>
          </p:cNvPr>
          <p:cNvSpPr txBox="1"/>
          <p:nvPr/>
        </p:nvSpPr>
        <p:spPr>
          <a:xfrm>
            <a:off x="4533000" y="2850122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3" name="テキスト ボックス 222">
            <a:extLst>
              <a:ext uri="{FF2B5EF4-FFF2-40B4-BE49-F238E27FC236}">
                <a16:creationId xmlns:a16="http://schemas.microsoft.com/office/drawing/2014/main" id="{D2D615BB-BAF6-46F4-9D04-F8E99E78D4C8}"/>
              </a:ext>
            </a:extLst>
          </p:cNvPr>
          <p:cNvSpPr txBox="1"/>
          <p:nvPr/>
        </p:nvSpPr>
        <p:spPr>
          <a:xfrm>
            <a:off x="2025000" y="2850122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1F4D12AC-739A-4646-8B63-9277DF1B8415}"/>
              </a:ext>
            </a:extLst>
          </p:cNvPr>
          <p:cNvSpPr txBox="1"/>
          <p:nvPr/>
        </p:nvSpPr>
        <p:spPr>
          <a:xfrm>
            <a:off x="7041000" y="2850122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5" name="テキスト ボックス 224">
            <a:extLst>
              <a:ext uri="{FF2B5EF4-FFF2-40B4-BE49-F238E27FC236}">
                <a16:creationId xmlns:a16="http://schemas.microsoft.com/office/drawing/2014/main" id="{BD352EB2-127B-49B0-97DA-C60A1751AE50}"/>
              </a:ext>
            </a:extLst>
          </p:cNvPr>
          <p:cNvSpPr txBox="1"/>
          <p:nvPr/>
        </p:nvSpPr>
        <p:spPr>
          <a:xfrm>
            <a:off x="417000" y="2850122"/>
            <a:ext cx="1548000" cy="816473"/>
          </a:xfrm>
          <a:prstGeom prst="rect">
            <a:avLst/>
          </a:prstGeom>
          <a:solidFill>
            <a:srgbClr val="DDEFE8"/>
          </a:solidFill>
          <a:ln w="6350">
            <a:solidFill>
              <a:srgbClr val="DDEFE8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>
            <a:defPPr>
              <a:defRPr lang="en-US"/>
            </a:defPPr>
            <a:lvl1pPr marL="0" lvl="0" indent="0" algn="ctr" defTabSz="914400" eaLnBrk="1" hangingPunct="1">
              <a:lnSpc>
                <a:spcPct val="100000"/>
              </a:lnSpc>
              <a:buFont typeface="Arial" panose="020B0604020202020204" pitchFamily="34" charset="0"/>
              <a:buNone/>
              <a:defRPr kumimoji="0" sz="1200">
                <a:solidFill>
                  <a:prstClr val="black"/>
                </a:solidFill>
              </a:defRPr>
            </a:lvl1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ja-JP" altLang="en-US" dirty="0"/>
              <a:t>○社</a:t>
            </a:r>
            <a:br>
              <a:rPr kumimoji="0" lang="en-US" altLang="ja-JP" dirty="0"/>
            </a:br>
            <a:r>
              <a:rPr kumimoji="0" lang="ja-JP" altLang="en-US" dirty="0"/>
              <a:t>（　</a:t>
            </a:r>
            <a:r>
              <a:rPr kumimoji="0" lang="en-US" altLang="ja-JP" dirty="0"/>
              <a:t>/</a:t>
            </a:r>
            <a:r>
              <a:rPr kumimoji="0" lang="ja-JP" altLang="en-US" dirty="0"/>
              <a:t>　）</a:t>
            </a:r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C3659EE9-0E9D-48F6-B441-BB407C123579}"/>
              </a:ext>
            </a:extLst>
          </p:cNvPr>
          <p:cNvSpPr txBox="1"/>
          <p:nvPr/>
        </p:nvSpPr>
        <p:spPr>
          <a:xfrm>
            <a:off x="4533000" y="373083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2D3FAEC0-FFE1-4953-ADE8-38E1B07BF2FE}"/>
              </a:ext>
            </a:extLst>
          </p:cNvPr>
          <p:cNvSpPr txBox="1"/>
          <p:nvPr/>
        </p:nvSpPr>
        <p:spPr>
          <a:xfrm>
            <a:off x="2025000" y="373083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8" name="テキスト ボックス 227">
            <a:extLst>
              <a:ext uri="{FF2B5EF4-FFF2-40B4-BE49-F238E27FC236}">
                <a16:creationId xmlns:a16="http://schemas.microsoft.com/office/drawing/2014/main" id="{4D79C9C3-6F34-4772-B264-DCD9A85D08D4}"/>
              </a:ext>
            </a:extLst>
          </p:cNvPr>
          <p:cNvSpPr txBox="1"/>
          <p:nvPr/>
        </p:nvSpPr>
        <p:spPr>
          <a:xfrm>
            <a:off x="7041000" y="373083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0A320461-9F0A-4A9A-8621-B2C25972980F}"/>
              </a:ext>
            </a:extLst>
          </p:cNvPr>
          <p:cNvSpPr txBox="1"/>
          <p:nvPr/>
        </p:nvSpPr>
        <p:spPr>
          <a:xfrm>
            <a:off x="417000" y="3730831"/>
            <a:ext cx="1548000" cy="816473"/>
          </a:xfrm>
          <a:prstGeom prst="rect">
            <a:avLst/>
          </a:prstGeom>
          <a:solidFill>
            <a:srgbClr val="DDEFE8"/>
          </a:solidFill>
          <a:ln w="6350">
            <a:solidFill>
              <a:srgbClr val="DDEFE8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>
            <a:defPPr>
              <a:defRPr lang="en-US"/>
            </a:defPPr>
            <a:lvl1pPr marL="0" lvl="0" indent="0" algn="ctr" defTabSz="914400" eaLnBrk="1" hangingPunct="1">
              <a:lnSpc>
                <a:spcPct val="100000"/>
              </a:lnSpc>
              <a:buFont typeface="Arial" panose="020B0604020202020204" pitchFamily="34" charset="0"/>
              <a:buNone/>
              <a:defRPr kumimoji="0" sz="1200">
                <a:solidFill>
                  <a:prstClr val="black"/>
                </a:solidFill>
              </a:defRPr>
            </a:lvl1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ja-JP" altLang="en-US" dirty="0"/>
              <a:t>○社</a:t>
            </a:r>
            <a:br>
              <a:rPr kumimoji="0" lang="en-US" altLang="ja-JP" dirty="0"/>
            </a:br>
            <a:r>
              <a:rPr kumimoji="0" lang="ja-JP" altLang="en-US" dirty="0"/>
              <a:t>（　</a:t>
            </a:r>
            <a:r>
              <a:rPr kumimoji="0" lang="en-US" altLang="ja-JP" dirty="0"/>
              <a:t>/</a:t>
            </a:r>
            <a:r>
              <a:rPr kumimoji="0" lang="ja-JP" altLang="en-US" dirty="0"/>
              <a:t>　）</a:t>
            </a: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A768A66C-77C3-492C-B9E1-4D36444D0104}"/>
              </a:ext>
            </a:extLst>
          </p:cNvPr>
          <p:cNvSpPr txBox="1"/>
          <p:nvPr/>
        </p:nvSpPr>
        <p:spPr>
          <a:xfrm>
            <a:off x="4533000" y="461154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9FB84D2D-D3A8-4438-853B-B1E61347FDCC}"/>
              </a:ext>
            </a:extLst>
          </p:cNvPr>
          <p:cNvSpPr txBox="1"/>
          <p:nvPr/>
        </p:nvSpPr>
        <p:spPr>
          <a:xfrm>
            <a:off x="2025000" y="461154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CB753D04-D247-4E9D-AB04-8D3737A157C3}"/>
              </a:ext>
            </a:extLst>
          </p:cNvPr>
          <p:cNvSpPr txBox="1"/>
          <p:nvPr/>
        </p:nvSpPr>
        <p:spPr>
          <a:xfrm>
            <a:off x="7041000" y="4611541"/>
            <a:ext cx="2448000" cy="8164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lIns="72000" tIns="72000" rIns="72000" bIns="72000" rtlCol="0" anchor="t"/>
          <a:lstStyle>
            <a:defPPr>
              <a:defRPr lang="en-US"/>
            </a:defPPr>
            <a:lvl1pPr marL="177800" indent="-88900" defTabSz="762000" eaLnBrk="0" hangingPunct="0">
              <a:lnSpc>
                <a:spcPct val="106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kumimoji="1" sz="1200"/>
            </a:lvl1pPr>
          </a:lstStyle>
          <a:p>
            <a:pPr marL="88900"/>
            <a:r>
              <a:rPr lang="en-US" altLang="ja-JP" dirty="0"/>
              <a:t>xx</a:t>
            </a:r>
            <a:endParaRPr lang="ja-JP" altLang="en-US" dirty="0"/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3E52E5CB-354E-40F1-90DB-C55DFA9F4B73}"/>
              </a:ext>
            </a:extLst>
          </p:cNvPr>
          <p:cNvSpPr txBox="1"/>
          <p:nvPr/>
        </p:nvSpPr>
        <p:spPr>
          <a:xfrm>
            <a:off x="417000" y="4611541"/>
            <a:ext cx="1548000" cy="816473"/>
          </a:xfrm>
          <a:prstGeom prst="rect">
            <a:avLst/>
          </a:prstGeom>
          <a:solidFill>
            <a:srgbClr val="DDEFE8"/>
          </a:solidFill>
          <a:ln w="6350">
            <a:solidFill>
              <a:srgbClr val="DDEFE8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>
            <a:defPPr>
              <a:defRPr lang="en-US"/>
            </a:defPPr>
            <a:lvl1pPr marL="0" lvl="0" indent="0" algn="ctr" defTabSz="914400" eaLnBrk="1" hangingPunct="1">
              <a:lnSpc>
                <a:spcPct val="100000"/>
              </a:lnSpc>
              <a:buFont typeface="Arial" panose="020B0604020202020204" pitchFamily="34" charset="0"/>
              <a:buNone/>
              <a:defRPr kumimoji="0" sz="1200">
                <a:solidFill>
                  <a:prstClr val="black"/>
                </a:solidFill>
              </a:defRPr>
            </a:lvl1pPr>
          </a:lstStyle>
          <a:p>
            <a:pPr marL="0" lvl="0" indent="0" algn="ctr" defTabSz="914400"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kumimoji="0" lang="ja-JP" altLang="en-US" dirty="0"/>
              <a:t>○社</a:t>
            </a:r>
            <a:br>
              <a:rPr kumimoji="0" lang="en-US" altLang="ja-JP" dirty="0"/>
            </a:br>
            <a:r>
              <a:rPr kumimoji="0" lang="ja-JP" altLang="en-US" dirty="0"/>
              <a:t>（　</a:t>
            </a:r>
            <a:r>
              <a:rPr kumimoji="0" lang="en-US" altLang="ja-JP" dirty="0"/>
              <a:t>/</a:t>
            </a:r>
            <a:r>
              <a:rPr kumimoji="0" lang="ja-JP" altLang="en-US" dirty="0"/>
              <a:t>　）</a:t>
            </a:r>
          </a:p>
        </p:txBody>
      </p:sp>
      <p:cxnSp>
        <p:nvCxnSpPr>
          <p:cNvPr id="234" name="直線コネクタ 233">
            <a:extLst>
              <a:ext uri="{FF2B5EF4-FFF2-40B4-BE49-F238E27FC236}">
                <a16:creationId xmlns:a16="http://schemas.microsoft.com/office/drawing/2014/main" id="{C4CE899F-254B-4568-BDBC-7F491463CEE8}"/>
              </a:ext>
            </a:extLst>
          </p:cNvPr>
          <p:cNvCxnSpPr/>
          <p:nvPr/>
        </p:nvCxnSpPr>
        <p:spPr>
          <a:xfrm flipV="1">
            <a:off x="417000" y="4579422"/>
            <a:ext cx="9072000" cy="0"/>
          </a:xfrm>
          <a:prstGeom prst="line">
            <a:avLst/>
          </a:prstGeom>
          <a:ln w="6350">
            <a:solidFill>
              <a:srgbClr val="BBBCB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タイトル 3">
            <a:extLst>
              <a:ext uri="{FF2B5EF4-FFF2-40B4-BE49-F238E27FC236}">
                <a16:creationId xmlns:a16="http://schemas.microsoft.com/office/drawing/2014/main" id="{CDA07981-F8A6-4E27-AD7E-8434ECD46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３．体制</a:t>
            </a:r>
          </a:p>
        </p:txBody>
      </p:sp>
      <p:sp>
        <p:nvSpPr>
          <p:cNvPr id="236" name="テキスト プレースホルダー 3">
            <a:extLst>
              <a:ext uri="{FF2B5EF4-FFF2-40B4-BE49-F238E27FC236}">
                <a16:creationId xmlns:a16="http://schemas.microsoft.com/office/drawing/2014/main" id="{A53DCDD9-8E58-4755-B9C0-F6038A4F5EEC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参画する各プレイヤーの役割等を記載</a:t>
            </a: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87C65C3-9D1D-4EC5-8E4E-485377B962C3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81CAFA25-163D-4FC0-88FB-D0551C7A64C0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実現可能性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537479F0-86FF-41B0-ADE3-6016718B710D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020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A65DF86-3A00-468C-A01E-A007EC27C10B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graphicFrame>
        <p:nvGraphicFramePr>
          <p:cNvPr id="17" name="表 28">
            <a:extLst>
              <a:ext uri="{FF2B5EF4-FFF2-40B4-BE49-F238E27FC236}">
                <a16:creationId xmlns:a16="http://schemas.microsoft.com/office/drawing/2014/main" id="{65344D2B-AD78-4ABA-B73E-87A12EB22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1963555"/>
              </p:ext>
            </p:extLst>
          </p:nvPr>
        </p:nvGraphicFramePr>
        <p:xfrm>
          <a:off x="415924" y="1486837"/>
          <a:ext cx="9073079" cy="4916070"/>
        </p:xfrm>
        <a:graphic>
          <a:graphicData uri="http://schemas.openxmlformats.org/drawingml/2006/table">
            <a:tbl>
              <a:tblPr/>
              <a:tblGrid>
                <a:gridCol w="1183903">
                  <a:extLst>
                    <a:ext uri="{9D8B030D-6E8A-4147-A177-3AD203B41FA5}">
                      <a16:colId xmlns:a16="http://schemas.microsoft.com/office/drawing/2014/main" val="3458151589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3309018820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4016261264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2465150095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2158812644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363630208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3125292264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3871786466"/>
                    </a:ext>
                  </a:extLst>
                </a:gridCol>
                <a:gridCol w="986147">
                  <a:extLst>
                    <a:ext uri="{9D8B030D-6E8A-4147-A177-3AD203B41FA5}">
                      <a16:colId xmlns:a16="http://schemas.microsoft.com/office/drawing/2014/main" val="2389505325"/>
                    </a:ext>
                  </a:extLst>
                </a:gridCol>
              </a:tblGrid>
              <a:tr h="207979">
                <a:tc rowSpan="2">
                  <a:txBody>
                    <a:bodyPr/>
                    <a:lstStyle/>
                    <a:p>
                      <a:pPr marL="0" algn="ctr" defTabSz="990564" rtl="0" eaLnBrk="1" latinLnBrk="0" hangingPunct="1">
                        <a:lnSpc>
                          <a:spcPct val="105999"/>
                        </a:lnSpc>
                        <a:defRPr sz="1800"/>
                      </a:pPr>
                      <a:r>
                        <a:rPr kumimoji="1" lang="ja-JP" altLang="en-US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業務内容</a:t>
                      </a:r>
                      <a:endParaRPr kumimoji="1" sz="1100" b="1" kern="1200" dirty="0">
                        <a:solidFill>
                          <a:srgbClr val="FFFFFF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ctr" defTabSz="990564" rtl="0" eaLnBrk="1" latinLnBrk="0" hangingPunct="1">
                        <a:lnSpc>
                          <a:spcPct val="105999"/>
                        </a:lnSpc>
                        <a:defRPr sz="1800"/>
                      </a:pPr>
                      <a:r>
                        <a:rPr kumimoji="1" lang="en-US" altLang="ja-JP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2022</a:t>
                      </a:r>
                      <a:r>
                        <a:rPr kumimoji="1" lang="ja-JP" altLang="en-US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90564" rtl="0" eaLnBrk="1" latinLnBrk="0" hangingPunct="1">
                        <a:lnSpc>
                          <a:spcPct val="105999"/>
                        </a:lnSpc>
                        <a:defRPr sz="1800"/>
                      </a:pPr>
                      <a:r>
                        <a:rPr kumimoji="1" lang="en-US" altLang="ja-JP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2023</a:t>
                      </a:r>
                      <a:r>
                        <a:rPr kumimoji="1" lang="ja-JP" altLang="en-US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+mn-cs"/>
                        </a:rPr>
                        <a:t>年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90564" rtl="0" eaLnBrk="1" latinLnBrk="0" hangingPunct="1">
                        <a:lnSpc>
                          <a:spcPct val="105999"/>
                        </a:lnSpc>
                        <a:defRPr sz="1800"/>
                      </a:pPr>
                      <a:endParaRPr kumimoji="1" lang="ja-JP" altLang="en-US" sz="1100" b="1" kern="1200" dirty="0">
                        <a:solidFill>
                          <a:srgbClr val="FFFFFF"/>
                        </a:solidFill>
                        <a:latin typeface="+mj-lt"/>
                        <a:ea typeface="+mj-ea"/>
                        <a:cs typeface="+mn-cs"/>
                      </a:endParaRPr>
                    </a:p>
                  </a:txBody>
                  <a:tcPr marL="36000" marR="36000" marT="0" marB="0" anchor="ctr" horzOverflow="overflow"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kumimoji="1" lang="en-US" altLang="ja-JP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8</a:t>
                      </a:r>
                      <a:r>
                        <a:rPr kumimoji="1" lang="ja-JP" altLang="en-US" sz="1100" b="1" kern="1200" dirty="0">
                          <a:solidFill>
                            <a:srgbClr val="FFFFFF"/>
                          </a:solidFill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9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10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11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12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1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2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>
                          <a:solidFill>
                            <a:srgbClr val="FFFFFF"/>
                          </a:solidFill>
                        </a:defRPr>
                      </a:pPr>
                      <a:r>
                        <a:rPr 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3</a:t>
                      </a:r>
                      <a:r>
                        <a:rPr lang="ja-JP" altLang="en-US" sz="1100" b="1" dirty="0">
                          <a:latin typeface="+mn-ea"/>
                          <a:ea typeface="+mn-ea"/>
                          <a:cs typeface="ＭＳ Ｐゴシック"/>
                          <a:sym typeface="ＭＳ Ｐゴシック"/>
                        </a:rPr>
                        <a:t>月</a:t>
                      </a:r>
                      <a:endParaRPr sz="1100" b="1" dirty="0">
                        <a:latin typeface="+mn-ea"/>
                        <a:ea typeface="+mn-ea"/>
                        <a:cs typeface="ＭＳ Ｐゴシック"/>
                        <a:sym typeface="ＭＳ Ｐゴシック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0789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/>
                      </a:pPr>
                      <a:r>
                        <a:rPr lang="ja-JP" altLang="en-US" sz="1100" b="1" baseline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目標</a:t>
                      </a:r>
                      <a:endParaRPr lang="en-US" altLang="ja-JP" sz="1100" b="1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F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0">
                <a:tc>
                  <a:txBody>
                    <a:bodyPr/>
                    <a:lstStyle/>
                    <a:p>
                      <a:pPr algn="ctr">
                        <a:lnSpc>
                          <a:spcPct val="105999"/>
                        </a:lnSpc>
                        <a:defRPr sz="1200"/>
                      </a:pPr>
                      <a:r>
                        <a:rPr lang="ja-JP" altLang="en-US" sz="1100" b="1" dirty="0">
                          <a:latin typeface="+mn-ea"/>
                          <a:ea typeface="+mn-ea"/>
                        </a:rPr>
                        <a:t>企画・構想</a:t>
                      </a:r>
                      <a:endParaRPr lang="en-US" sz="1100" b="1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57739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検証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0395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ctr" defTabSz="990564" rtl="0" eaLnBrk="1" fontAlgn="auto" latinLnBrk="0" hangingPunct="1">
                        <a:lnSpc>
                          <a:spcPct val="10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200"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取りまとめ</a:t>
                      </a:r>
                      <a:endParaRPr kumimoji="1" lang="en-US" altLang="ja-JP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999"/>
                        </a:lnSpc>
                        <a:defRPr sz="1200"/>
                      </a:pPr>
                      <a:endParaRPr lang="en-US" sz="100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583488"/>
                  </a:ext>
                </a:extLst>
              </a:tr>
            </a:tbl>
          </a:graphicData>
        </a:graphic>
      </p:graphicFrame>
      <p:sp>
        <p:nvSpPr>
          <p:cNvPr id="25" name="二等辺三角形 24">
            <a:extLst>
              <a:ext uri="{FF2B5EF4-FFF2-40B4-BE49-F238E27FC236}">
                <a16:creationId xmlns:a16="http://schemas.microsoft.com/office/drawing/2014/main" id="{E5DFCEDE-81E2-4EB5-A955-FE268384A55A}"/>
              </a:ext>
            </a:extLst>
          </p:cNvPr>
          <p:cNvSpPr/>
          <p:nvPr/>
        </p:nvSpPr>
        <p:spPr bwMode="gray">
          <a:xfrm flipV="1">
            <a:off x="8429194" y="2182275"/>
            <a:ext cx="158400" cy="104442"/>
          </a:xfrm>
          <a:prstGeom prst="triangle">
            <a:avLst/>
          </a:prstGeom>
          <a:solidFill>
            <a:schemeClr val="accent5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0" marR="0" lvl="0" indent="0" algn="ctr" defTabSz="762000" rtl="0" eaLnBrk="0" fontAlgn="base" latinLnBrk="0" hangingPunct="0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ＭＳ Ｐゴシック"/>
              <a:ea typeface="ＭＳ Ｐゴシック"/>
              <a:cs typeface="Arial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3693EA7-E637-4492-AFC0-A199873D89F0}"/>
              </a:ext>
            </a:extLst>
          </p:cNvPr>
          <p:cNvSpPr txBox="1"/>
          <p:nvPr/>
        </p:nvSpPr>
        <p:spPr>
          <a:xfrm>
            <a:off x="8118846" y="1952364"/>
            <a:ext cx="779097" cy="199967"/>
          </a:xfrm>
          <a:prstGeom prst="rect">
            <a:avLst/>
          </a:prstGeom>
          <a:solidFill>
            <a:schemeClr val="accent5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>
            <a:defPPr>
              <a:defRPr lang="en-US"/>
            </a:defPPr>
            <a:lvl1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 typeface="Wingdings 2" pitchFamily="18" charset="2"/>
              <a:buNone/>
              <a:tabLst/>
              <a:defRPr kumimoji="1" sz="10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最終報告</a:t>
            </a:r>
            <a:endParaRPr lang="en-US" altLang="ja-JP" dirty="0"/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A50BDA39-9545-4F79-93EB-4A9E551C9C22}"/>
              </a:ext>
            </a:extLst>
          </p:cNvPr>
          <p:cNvCxnSpPr>
            <a:cxnSpLocks/>
          </p:cNvCxnSpPr>
          <p:nvPr/>
        </p:nvCxnSpPr>
        <p:spPr>
          <a:xfrm>
            <a:off x="8508394" y="2200205"/>
            <a:ext cx="0" cy="420264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BE254DF-61EB-45B7-8814-182C027D5384}"/>
              </a:ext>
            </a:extLst>
          </p:cNvPr>
          <p:cNvCxnSpPr>
            <a:cxnSpLocks/>
          </p:cNvCxnSpPr>
          <p:nvPr/>
        </p:nvCxnSpPr>
        <p:spPr>
          <a:xfrm>
            <a:off x="5543775" y="2200205"/>
            <a:ext cx="0" cy="4202648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13378981-C2AD-4214-8077-C443F4482B5A}"/>
              </a:ext>
            </a:extLst>
          </p:cNvPr>
          <p:cNvSpPr/>
          <p:nvPr/>
        </p:nvSpPr>
        <p:spPr bwMode="gray">
          <a:xfrm flipV="1">
            <a:off x="5464575" y="2182275"/>
            <a:ext cx="158400" cy="104442"/>
          </a:xfrm>
          <a:prstGeom prst="triangle">
            <a:avLst/>
          </a:prstGeom>
          <a:solidFill>
            <a:schemeClr val="accent5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marL="0" marR="0" lvl="0" indent="0" algn="ctr" defTabSz="762000" rtl="0" eaLnBrk="0" fontAlgn="base" latinLnBrk="0" hangingPunct="0">
              <a:lnSpc>
                <a:spcPct val="106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12169"/>
              </a:solidFill>
              <a:effectLst/>
              <a:uLnTx/>
              <a:uFillTx/>
              <a:latin typeface="ＭＳ Ｐゴシック"/>
              <a:ea typeface="ＭＳ Ｐゴシック"/>
              <a:cs typeface="Arial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1BB5383-3355-4687-BAB6-3FA78459C67D}"/>
              </a:ext>
            </a:extLst>
          </p:cNvPr>
          <p:cNvSpPr txBox="1"/>
          <p:nvPr/>
        </p:nvSpPr>
        <p:spPr>
          <a:xfrm>
            <a:off x="5154227" y="1952364"/>
            <a:ext cx="779097" cy="199967"/>
          </a:xfrm>
          <a:prstGeom prst="rect">
            <a:avLst/>
          </a:prstGeom>
          <a:solidFill>
            <a:schemeClr val="accent5"/>
          </a:solidFill>
          <a:ln w="12700" algn="ctr">
            <a:noFill/>
            <a:miter lim="800000"/>
            <a:headEnd/>
            <a:tailEnd/>
          </a:ln>
        </p:spPr>
        <p:txBody>
          <a:bodyPr wrap="none" lIns="36000" tIns="36000" rIns="36000" bIns="36000" rtlCol="0" anchor="ctr"/>
          <a:lstStyle>
            <a:defPPr>
              <a:defRPr lang="en-US"/>
            </a:defPPr>
            <a:lvl1pPr marL="0" marR="0" lvl="0" indent="0" algn="ctr" defTabSz="914400" eaLnBrk="1" latinLnBrk="0" hangingPunct="1">
              <a:lnSpc>
                <a:spcPct val="100000"/>
              </a:lnSpc>
              <a:buClrTx/>
              <a:buSzTx/>
              <a:buFont typeface="Wingdings 2" pitchFamily="18" charset="2"/>
              <a:buNone/>
              <a:tabLst/>
              <a:defRPr kumimoji="1" sz="1000" b="1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dirty="0"/>
              <a:t>中間報告</a:t>
            </a:r>
            <a:endParaRPr lang="en-US" altLang="ja-JP" dirty="0"/>
          </a:p>
        </p:txBody>
      </p:sp>
      <p:sp>
        <p:nvSpPr>
          <p:cNvPr id="39" name="タイトル 3">
            <a:extLst>
              <a:ext uri="{FF2B5EF4-FFF2-40B4-BE49-F238E27FC236}">
                <a16:creationId xmlns:a16="http://schemas.microsoft.com/office/drawing/2014/main" id="{5AC836FC-CCF5-4E9D-BF76-CCD121CA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４．本年度スケジュール</a:t>
            </a:r>
          </a:p>
        </p:txBody>
      </p:sp>
      <p:sp>
        <p:nvSpPr>
          <p:cNvPr id="40" name="テキスト プレースホルダー 3">
            <a:extLst>
              <a:ext uri="{FF2B5EF4-FFF2-40B4-BE49-F238E27FC236}">
                <a16:creationId xmlns:a16="http://schemas.microsoft.com/office/drawing/2014/main" id="{20680FEC-A0F5-4D12-BFDF-9050EB7EB1AA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本年度スケジュールをタスクの前後関係などが分かるように記載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C143095A-C545-4668-AC52-05F555E57532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614D7B1-6726-4FBC-BBDB-8D39C37AF6D9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実現可能性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8DD83925-28F4-4C33-9D59-28156C8001AB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6470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7773AE-6CA3-4948-A9DE-5A32EE42CB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631AFE4-8301-42E7-8098-97914D6BFF5A}"/>
              </a:ext>
            </a:extLst>
          </p:cNvPr>
          <p:cNvSpPr/>
          <p:nvPr/>
        </p:nvSpPr>
        <p:spPr bwMode="gray">
          <a:xfrm>
            <a:off x="8747453" y="97231"/>
            <a:ext cx="994079" cy="30386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600" b="1" dirty="0"/>
              <a:t>様式</a:t>
            </a:r>
            <a:r>
              <a:rPr kumimoji="1" lang="en-US" altLang="ja-JP" sz="1600" b="1" dirty="0"/>
              <a:t>3</a:t>
            </a:r>
          </a:p>
        </p:txBody>
      </p:sp>
      <p:sp>
        <p:nvSpPr>
          <p:cNvPr id="25" name="タイトル 3">
            <a:extLst>
              <a:ext uri="{FF2B5EF4-FFF2-40B4-BE49-F238E27FC236}">
                <a16:creationId xmlns:a16="http://schemas.microsoft.com/office/drawing/2014/main" id="{74A48DCB-21FB-4C0B-B2FC-92B53DFA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00" y="180000"/>
            <a:ext cx="9072000" cy="615600"/>
          </a:xfrm>
        </p:spPr>
        <p:txBody>
          <a:bodyPr/>
          <a:lstStyle/>
          <a:p>
            <a:r>
              <a:rPr kumimoji="1" lang="ja-JP" altLang="en-US" dirty="0"/>
              <a:t>５．プロジェクトの目指す姿</a:t>
            </a:r>
          </a:p>
        </p:txBody>
      </p:sp>
      <p:sp>
        <p:nvSpPr>
          <p:cNvPr id="26" name="テキスト プレースホルダー 3">
            <a:extLst>
              <a:ext uri="{FF2B5EF4-FFF2-40B4-BE49-F238E27FC236}">
                <a16:creationId xmlns:a16="http://schemas.microsoft.com/office/drawing/2014/main" id="{BD10B221-D2BD-428B-87AC-36E4CE4CD3E0}"/>
              </a:ext>
            </a:extLst>
          </p:cNvPr>
          <p:cNvSpPr txBox="1">
            <a:spLocks/>
          </p:cNvSpPr>
          <p:nvPr/>
        </p:nvSpPr>
        <p:spPr>
          <a:xfrm>
            <a:off x="417000" y="1016000"/>
            <a:ext cx="4356000" cy="432000"/>
          </a:xfrm>
          <a:prstGeom prst="rect">
            <a:avLst/>
          </a:prstGeom>
        </p:spPr>
        <p:txBody>
          <a:bodyPr vert="horz" wrap="none" lIns="72000" tIns="0" rIns="0" bIns="0" rtlCol="0" anchor="ctr">
            <a:noAutofit/>
          </a:bodyPr>
          <a:lstStyle>
            <a:lvl1pPr marL="0" marR="0" indent="0" defTabSz="99056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1400" b="1" i="1">
                <a:solidFill>
                  <a:schemeClr val="accent1"/>
                </a:solidFill>
                <a:latin typeface="+mn-lt"/>
                <a:cs typeface="+mn-cs"/>
              </a:defRPr>
            </a:lvl1pPr>
            <a:lvl2pPr marL="172800" marR="0" indent="-172800" defTabSz="990564" eaLnBrk="1" fontAlgn="auto" latinLnBrk="0" hangingPunct="1">
              <a:lnSpc>
                <a:spcPct val="106000"/>
              </a:lnSpc>
              <a:spcBef>
                <a:spcPts val="1056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n"/>
              <a:tabLst/>
              <a:defRPr kumimoji="1" lang="en-US" sz="1200" b="0" dirty="0" smtClean="0">
                <a:latin typeface="+mn-lt"/>
                <a:cs typeface="+mn-cs"/>
              </a:defRPr>
            </a:lvl2pPr>
            <a:lvl3pPr marL="345600" marR="0" indent="-172800" defTabSz="990564" eaLnBrk="1" fontAlgn="auto" latinLnBrk="0" hangingPunct="1">
              <a:lnSpc>
                <a:spcPct val="106000"/>
              </a:lnSpc>
              <a:spcBef>
                <a:spcPts val="48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 kumimoji="1" lang="en-US" sz="1200" b="0" dirty="0" smtClean="0">
                <a:latin typeface="+mn-lt"/>
                <a:cs typeface="+mn-cs"/>
              </a:defRPr>
            </a:lvl3pPr>
            <a:lvl4pPr marL="518400" marR="0" indent="-172800" defTabSz="990564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lang="en-US" sz="1200" b="0" baseline="0" dirty="0" smtClean="0">
                <a:latin typeface="+mn-lt"/>
                <a:cs typeface="+mn-cs"/>
              </a:defRPr>
            </a:lvl4pPr>
            <a:lvl5pPr marL="577179" indent="-191093" defTabSz="865024" eaLnBrk="1" latinLnBrk="0" hangingPunct="1">
              <a:spcBef>
                <a:spcPts val="0"/>
              </a:spcBef>
              <a:spcAft>
                <a:spcPts val="1083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kumimoji="1" lang="en-US" sz="1192" baseline="0" dirty="0" smtClean="0">
                <a:latin typeface="+mn-lt"/>
                <a:cs typeface="+mn-cs"/>
              </a:defRPr>
            </a:lvl5pPr>
            <a:lvl6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6pPr>
            <a:lvl7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>
                <a:latin typeface="+mn-lt"/>
                <a:cs typeface="+mn-cs"/>
              </a:defRPr>
            </a:lvl7pPr>
            <a:lvl8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8pPr>
            <a:lvl9pPr marL="577179" indent="-191093" defTabSz="990564">
              <a:spcBef>
                <a:spcPts val="0"/>
              </a:spcBef>
              <a:spcAft>
                <a:spcPts val="1083"/>
              </a:spcAft>
              <a:buFont typeface="Verdana" panose="020B0604030504040204" pitchFamily="34" charset="0"/>
              <a:buChar char="−"/>
              <a:defRPr kumimoji="1" sz="1300" baseline="0">
                <a:latin typeface="+mn-lt"/>
                <a:cs typeface="+mn-cs"/>
              </a:defRPr>
            </a:lvl9pPr>
          </a:lstStyle>
          <a:p>
            <a:r>
              <a:rPr lang="ja-JP" altLang="en-US" i="0" dirty="0"/>
              <a:t>将来における多摩地域や社会へのインパクト、中長期に目指す姿を記載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AB3670B-C3BC-4835-A2E5-6AED4750A949}"/>
              </a:ext>
            </a:extLst>
          </p:cNvPr>
          <p:cNvSpPr txBox="1"/>
          <p:nvPr/>
        </p:nvSpPr>
        <p:spPr>
          <a:xfrm>
            <a:off x="4865723" y="6311395"/>
            <a:ext cx="498845" cy="288147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kumimoji="1" lang="ja-JP" altLang="en-US" sz="1400" b="1" dirty="0"/>
              <a:t>期間</a:t>
            </a: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98B2D2AC-2229-4088-959E-E2A1779DD715}"/>
              </a:ext>
            </a:extLst>
          </p:cNvPr>
          <p:cNvCxnSpPr/>
          <p:nvPr/>
        </p:nvCxnSpPr>
        <p:spPr>
          <a:xfrm flipV="1">
            <a:off x="739345" y="6311395"/>
            <a:ext cx="8751600" cy="0"/>
          </a:xfrm>
          <a:prstGeom prst="straightConnector1">
            <a:avLst/>
          </a:prstGeom>
          <a:ln w="15875">
            <a:solidFill>
              <a:srgbClr val="A7A8AA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BE2871ED-35C5-42B2-B029-8EB4A0766556}"/>
              </a:ext>
            </a:extLst>
          </p:cNvPr>
          <p:cNvGrpSpPr/>
          <p:nvPr/>
        </p:nvGrpSpPr>
        <p:grpSpPr>
          <a:xfrm>
            <a:off x="434099" y="2245149"/>
            <a:ext cx="305247" cy="4066247"/>
            <a:chOff x="829639" y="2171065"/>
            <a:chExt cx="305247" cy="4066247"/>
          </a:xfrm>
        </p:grpSpPr>
        <p:cxnSp>
          <p:nvCxnSpPr>
            <p:cNvPr id="30" name="直線矢印コネクタ 29">
              <a:extLst>
                <a:ext uri="{FF2B5EF4-FFF2-40B4-BE49-F238E27FC236}">
                  <a16:creationId xmlns:a16="http://schemas.microsoft.com/office/drawing/2014/main" id="{9D085AEF-D462-4FBF-B7CB-25416C215AA2}"/>
                </a:ext>
              </a:extLst>
            </p:cNvPr>
            <p:cNvCxnSpPr/>
            <p:nvPr/>
          </p:nvCxnSpPr>
          <p:spPr>
            <a:xfrm flipV="1">
              <a:off x="1134886" y="2171065"/>
              <a:ext cx="0" cy="4066247"/>
            </a:xfrm>
            <a:prstGeom prst="straightConnector1">
              <a:avLst/>
            </a:prstGeom>
            <a:ln w="15875">
              <a:solidFill>
                <a:srgbClr val="A7A8AA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3A824CB1-62CC-4824-B428-627B528E4E75}"/>
                </a:ext>
              </a:extLst>
            </p:cNvPr>
            <p:cNvSpPr txBox="1"/>
            <p:nvPr/>
          </p:nvSpPr>
          <p:spPr>
            <a:xfrm>
              <a:off x="829639" y="2911083"/>
              <a:ext cx="288147" cy="2586213"/>
            </a:xfrm>
            <a:prstGeom prst="rect">
              <a:avLst/>
            </a:prstGeom>
            <a:noFill/>
          </p:spPr>
          <p:txBody>
            <a:bodyPr vert="eaVert" wrap="none" lIns="36000" tIns="36000" rIns="36000" bIns="36000" rtlCol="0" anchor="ctr" anchorCtr="0">
              <a:spAutoFit/>
            </a:bodyPr>
            <a:lstStyle/>
            <a:p>
              <a:pPr algn="ctr">
                <a:spcBef>
                  <a:spcPts val="0"/>
                </a:spcBef>
                <a:buSzPct val="100000"/>
              </a:pPr>
              <a:r>
                <a:rPr kumimoji="1" lang="ja-JP" altLang="en-US" sz="1400" b="1" dirty="0"/>
                <a:t>多摩地域や社会へのインパクト</a:t>
              </a:r>
            </a:p>
          </p:txBody>
        </p:sp>
      </p:grpSp>
      <p:sp>
        <p:nvSpPr>
          <p:cNvPr id="32" name="ホームベース 40">
            <a:extLst>
              <a:ext uri="{FF2B5EF4-FFF2-40B4-BE49-F238E27FC236}">
                <a16:creationId xmlns:a16="http://schemas.microsoft.com/office/drawing/2014/main" id="{AF0CBF40-D8D6-45F1-AACB-56D016309F8F}"/>
              </a:ext>
            </a:extLst>
          </p:cNvPr>
          <p:cNvSpPr/>
          <p:nvPr/>
        </p:nvSpPr>
        <p:spPr bwMode="gray">
          <a:xfrm>
            <a:off x="812540" y="1823942"/>
            <a:ext cx="2293736" cy="364779"/>
          </a:xfrm>
          <a:prstGeom prst="homePlate">
            <a:avLst>
              <a:gd name="adj" fmla="val 47925"/>
            </a:avLst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400" b="1" dirty="0"/>
              <a:t>短期（</a:t>
            </a:r>
            <a:r>
              <a:rPr kumimoji="1" lang="en-US" altLang="ja-JP" sz="1400" b="1" dirty="0"/>
              <a:t>1</a:t>
            </a:r>
            <a:r>
              <a:rPr kumimoji="1" lang="ja-JP" altLang="en-US" sz="1400" b="1" dirty="0"/>
              <a:t>年以内）</a:t>
            </a:r>
            <a:endParaRPr kumimoji="1" lang="en-US" altLang="ja-JP" sz="1400" b="1" dirty="0"/>
          </a:p>
        </p:txBody>
      </p:sp>
      <p:sp>
        <p:nvSpPr>
          <p:cNvPr id="33" name="ホームベース 41">
            <a:extLst>
              <a:ext uri="{FF2B5EF4-FFF2-40B4-BE49-F238E27FC236}">
                <a16:creationId xmlns:a16="http://schemas.microsoft.com/office/drawing/2014/main" id="{CA6A0951-4031-444D-86F9-C68B89BE1A49}"/>
              </a:ext>
            </a:extLst>
          </p:cNvPr>
          <p:cNvSpPr/>
          <p:nvPr/>
        </p:nvSpPr>
        <p:spPr bwMode="gray">
          <a:xfrm>
            <a:off x="3158060" y="1823942"/>
            <a:ext cx="2293736" cy="364779"/>
          </a:xfrm>
          <a:prstGeom prst="homePlate">
            <a:avLst>
              <a:gd name="adj" fmla="val 47925"/>
            </a:avLst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400" b="1" dirty="0"/>
              <a:t>中期（</a:t>
            </a:r>
            <a:r>
              <a:rPr kumimoji="1" lang="en-US" altLang="ja-JP" sz="1400" b="1" dirty="0"/>
              <a:t>3</a:t>
            </a:r>
            <a:r>
              <a:rPr kumimoji="1" lang="ja-JP" altLang="en-US" sz="1400" b="1" dirty="0"/>
              <a:t>～</a:t>
            </a:r>
            <a:r>
              <a:rPr kumimoji="1" lang="en-US" altLang="ja-JP" sz="1400" b="1" dirty="0"/>
              <a:t>5</a:t>
            </a:r>
            <a:r>
              <a:rPr kumimoji="1" lang="ja-JP" altLang="en-US" sz="1400" b="1" dirty="0"/>
              <a:t>年）</a:t>
            </a:r>
            <a:endParaRPr kumimoji="1" lang="en-US" altLang="ja-JP" sz="1400" b="1" dirty="0"/>
          </a:p>
        </p:txBody>
      </p:sp>
      <p:sp>
        <p:nvSpPr>
          <p:cNvPr id="34" name="ホームベース 45">
            <a:extLst>
              <a:ext uri="{FF2B5EF4-FFF2-40B4-BE49-F238E27FC236}">
                <a16:creationId xmlns:a16="http://schemas.microsoft.com/office/drawing/2014/main" id="{AB4EC163-5877-4C28-9560-BC66DCC325C1}"/>
              </a:ext>
            </a:extLst>
          </p:cNvPr>
          <p:cNvSpPr/>
          <p:nvPr/>
        </p:nvSpPr>
        <p:spPr bwMode="gray">
          <a:xfrm>
            <a:off x="5503580" y="1823942"/>
            <a:ext cx="2293736" cy="364779"/>
          </a:xfrm>
          <a:prstGeom prst="homePlate">
            <a:avLst>
              <a:gd name="adj" fmla="val 47925"/>
            </a:avLst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ja-JP" altLang="en-US" sz="1400" b="1" dirty="0"/>
              <a:t>長期（</a:t>
            </a:r>
            <a:r>
              <a:rPr kumimoji="1" lang="en-US" altLang="ja-JP" sz="1400" b="1" dirty="0"/>
              <a:t>5</a:t>
            </a:r>
            <a:r>
              <a:rPr kumimoji="1" lang="ja-JP" altLang="en-US" sz="1400" b="1" dirty="0"/>
              <a:t>年以降）</a:t>
            </a:r>
            <a:endParaRPr kumimoji="1" lang="en-US" altLang="ja-JP" sz="1400" b="1" dirty="0"/>
          </a:p>
        </p:txBody>
      </p:sp>
      <p:sp>
        <p:nvSpPr>
          <p:cNvPr id="35" name="ホームベース 57">
            <a:extLst>
              <a:ext uri="{FF2B5EF4-FFF2-40B4-BE49-F238E27FC236}">
                <a16:creationId xmlns:a16="http://schemas.microsoft.com/office/drawing/2014/main" id="{88417AE2-2EEE-4DFF-947E-544274860F16}"/>
              </a:ext>
            </a:extLst>
          </p:cNvPr>
          <p:cNvSpPr/>
          <p:nvPr/>
        </p:nvSpPr>
        <p:spPr bwMode="gray">
          <a:xfrm>
            <a:off x="7880493" y="1823942"/>
            <a:ext cx="1609581" cy="364779"/>
          </a:xfrm>
          <a:prstGeom prst="homePlate">
            <a:avLst>
              <a:gd name="adj" fmla="val 47925"/>
            </a:avLst>
          </a:prstGeom>
          <a:solidFill>
            <a:srgbClr val="DDEFE8"/>
          </a:solidFill>
          <a:ln w="12700">
            <a:noFill/>
            <a:miter lim="800000"/>
            <a:headEnd/>
            <a:tailEnd/>
          </a:ln>
        </p:spPr>
        <p:txBody>
          <a:bodyPr lIns="72000" tIns="72000" rIns="72000" bIns="72000" rtlCol="0" anchor="ctr"/>
          <a:lstStyle/>
          <a:p>
            <a:pPr algn="ctr" defTabSz="762000" eaLnBrk="0" hangingPunct="0">
              <a:lnSpc>
                <a:spcPct val="106000"/>
              </a:lnSpc>
              <a:spcBef>
                <a:spcPts val="600"/>
              </a:spcBef>
            </a:pPr>
            <a:r>
              <a:rPr kumimoji="1" lang="en-US" altLang="ja-JP" sz="1400" b="1" dirty="0"/>
              <a:t>2030</a:t>
            </a:r>
            <a:r>
              <a:rPr kumimoji="1" lang="ja-JP" altLang="en-US" sz="1400" b="1" dirty="0"/>
              <a:t>年</a:t>
            </a:r>
            <a:endParaRPr kumimoji="1" lang="en-US" altLang="ja-JP" sz="1400" b="1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248BDFA0-70B2-4049-B58A-65CC3CEC8C83}"/>
              </a:ext>
            </a:extLst>
          </p:cNvPr>
          <p:cNvGrpSpPr/>
          <p:nvPr/>
        </p:nvGrpSpPr>
        <p:grpSpPr>
          <a:xfrm>
            <a:off x="6705435" y="550060"/>
            <a:ext cx="3036097" cy="468000"/>
            <a:chOff x="4259313" y="277738"/>
            <a:chExt cx="2760089" cy="26540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F3C20F0-A6F1-46C9-9248-F8BB65A7E09A}"/>
                </a:ext>
              </a:extLst>
            </p:cNvPr>
            <p:cNvSpPr txBox="1"/>
            <p:nvPr/>
          </p:nvSpPr>
          <p:spPr>
            <a:xfrm>
              <a:off x="5183702" y="277738"/>
              <a:ext cx="1835700" cy="2654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accent1"/>
                  </a:solidFill>
                </a:rPr>
                <a:t>事業趣旨との合目的性</a:t>
              </a:r>
              <a:br>
                <a:rPr lang="ja-JP" altLang="en-US" sz="1400" b="1" dirty="0">
                  <a:solidFill>
                    <a:schemeClr val="accent1"/>
                  </a:solidFill>
                </a:rPr>
              </a:br>
              <a:r>
                <a:rPr lang="ja-JP" altLang="en-US" sz="1400" b="1" dirty="0">
                  <a:solidFill>
                    <a:schemeClr val="accent1"/>
                  </a:solidFill>
                </a:rPr>
                <a:t>実現可能性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CECA6CA-92C7-4265-80A4-49E37FBC8486}"/>
                </a:ext>
              </a:extLst>
            </p:cNvPr>
            <p:cNvSpPr txBox="1"/>
            <p:nvPr/>
          </p:nvSpPr>
          <p:spPr>
            <a:xfrm>
              <a:off x="4259313" y="277738"/>
              <a:ext cx="924389" cy="265400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lIns="72000" tIns="72000" rIns="72000" bIns="72000" rtlCol="0" anchor="ctr"/>
            <a:lstStyle>
              <a:defPPr>
                <a:defRPr lang="en-US"/>
              </a:defPPr>
              <a:lvl1pPr marL="177800" indent="-88900" defTabSz="762000" eaLnBrk="0" hangingPunct="0">
                <a:lnSpc>
                  <a:spcPct val="106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kumimoji="1" sz="1200"/>
              </a:lvl1pPr>
            </a:lstStyle>
            <a:p>
              <a:pPr marL="0" indent="0" algn="ctr">
                <a:buNone/>
              </a:pPr>
              <a:r>
                <a:rPr lang="ja-JP" altLang="en-US" sz="1400" b="1" dirty="0">
                  <a:solidFill>
                    <a:schemeClr val="bg1"/>
                  </a:solidFill>
                </a:rPr>
                <a:t>審査の観点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463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3_DT Template_A4_J_202201">
  <a:themeElements>
    <a:clrScheme name="DT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43B02A"/>
      </a:accent2>
      <a:accent3>
        <a:srgbClr val="26890D"/>
      </a:accent3>
      <a:accent4>
        <a:srgbClr val="046A38"/>
      </a:accent4>
      <a:accent5>
        <a:srgbClr val="0D8390"/>
      </a:accent5>
      <a:accent6>
        <a:srgbClr val="007CB0"/>
      </a:accent6>
      <a:hlink>
        <a:srgbClr val="00A3E0"/>
      </a:hlink>
      <a:folHlink>
        <a:srgbClr val="7F7F7F"/>
      </a:folHlink>
    </a:clrScheme>
    <a:fontScheme name="DT">
      <a:majorFont>
        <a:latin typeface="Calibri"/>
        <a:ea typeface="Yu Gothic UI"/>
        <a:cs typeface=""/>
      </a:majorFont>
      <a:minorFont>
        <a:latin typeface="Calibri Light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spDef>
    <a:lnDef>
      <a:spPr bwMode="gray"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0" tIns="0" rIns="0" bIns="0" rtlCol="0">
        <a:spAutoFit/>
      </a:bodyPr>
      <a:lstStyle>
        <a:defPPr marL="0" marR="0" indent="0" algn="l" defTabSz="990564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Pct val="100000"/>
          <a:buFont typeface="Wingdings" panose="05000000000000000000" pitchFamily="2" charset="2"/>
          <a:buNone/>
          <a:tabLst/>
          <a:defRPr kumimoji="1" sz="1200" b="0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DT Template_A4_J.pptx" id="{407FAAAF-3AD3-4981-B736-54FC7A92EC85}" vid="{AD524010-D294-40B7-8934-97601B39A3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ImageCreateDate xmlns="A0C1827B-F5FB-424B-8DA3-E2081AF9079D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イメージ" ma:contentTypeID="0x0101009148F5A04DDD49CBA7127AADA5FB792B00AADE34325A8B49CDA8BB4DB53328F21400778D91BD771A4F4A8466E309A7EEFEC7" ma:contentTypeVersion="3" ma:contentTypeDescription="イメージをアップロードします。" ma:contentTypeScope="" ma:versionID="68d0e55969475e487e3de684a60b8cfd">
  <xsd:schema xmlns:xsd="http://www.w3.org/2001/XMLSchema" xmlns:xs="http://www.w3.org/2001/XMLSchema" xmlns:p="http://schemas.microsoft.com/office/2006/metadata/properties" xmlns:ns1="http://schemas.microsoft.com/sharepoint/v3" xmlns:ns2="A0C1827B-F5FB-424B-8DA3-E2081AF9079D" xmlns:ns3="http://schemas.microsoft.com/sharepoint/v3/fields" xmlns:ns4="a0c1827b-f5fb-424b-8da3-e2081af9079d" targetNamespace="http://schemas.microsoft.com/office/2006/metadata/properties" ma:root="true" ma:fieldsID="8048827b2e5cdd44b145dd465ce74e71" ns1:_="" ns2:_="" ns3:_="" ns4:_="">
    <xsd:import namespace="http://schemas.microsoft.com/sharepoint/v3"/>
    <xsd:import namespace="A0C1827B-F5FB-424B-8DA3-E2081AF9079D"/>
    <xsd:import namespace="http://schemas.microsoft.com/sharepoint/v3/fields"/>
    <xsd:import namespace="a0c1827b-f5fb-424b-8da3-e2081af9079d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パス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ファイルの種類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ファイルの種類" ma:hidden="true" ma:internalName="HTML_x0020_File_x0020_Type" ma:readOnly="true">
      <xsd:simpleType>
        <xsd:restriction base="dms:Text"/>
      </xsd:simpleType>
    </xsd:element>
    <xsd:element name="FSObjType" ma:index="11" nillable="true" ma:displayName="アイテムの種類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スケジュールの終了日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サムネイルあり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プレビューあり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幅" ma:internalName="ImageWidth" ma:readOnly="true">
      <xsd:simpleType>
        <xsd:restriction base="dms:Unknown"/>
      </xsd:simpleType>
    </xsd:element>
    <xsd:element name="ImageHeight" ma:index="22" nillable="true" ma:displayName="高さ" ma:internalName="ImageHeight" ma:readOnly="true">
      <xsd:simpleType>
        <xsd:restriction base="dms:Unknown"/>
      </xsd:simpleType>
    </xsd:element>
    <xsd:element name="ImageCreateDate" ma:index="25" nillable="true" ma:displayName="画像の作成日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著作権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c1827b-f5fb-424b-8da3-e2081af907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作成者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 ma:index="23" ma:displayName="コメント"/>
        <xsd:element name="keywords" minOccurs="0" maxOccurs="1" type="xsd:string" ma:index="14" ma:displayName="キーワード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18B48F-F210-4F58-917E-67892A0C8F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21B286-A395-480F-812B-D3810D1663A3}">
  <ds:schemaRefs>
    <ds:schemaRef ds:uri="http://purl.org/dc/elements/1.1/"/>
    <ds:schemaRef ds:uri="http://schemas.microsoft.com/office/2006/metadata/properties"/>
    <ds:schemaRef ds:uri="A0C1827B-F5FB-424B-8DA3-E2081AF9079D"/>
    <ds:schemaRef ds:uri="http://schemas.microsoft.com/sharepoint/v3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a0c1827b-f5fb-424b-8da3-e2081af9079d"/>
    <ds:schemaRef ds:uri="http://schemas.microsoft.com/sharepoint/v3/field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52AD581-E369-4674-99D0-A108DF4618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0C1827B-F5FB-424B-8DA3-E2081AF9079D"/>
    <ds:schemaRef ds:uri="http://schemas.microsoft.com/sharepoint/v3/fields"/>
    <ds:schemaRef ds:uri="a0c1827b-f5fb-424b-8da3-e2081af907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DT Template_A4_J</Template>
  <TotalTime>6303</TotalTime>
  <Words>555</Words>
  <Application>Microsoft Office PowerPoint</Application>
  <PresentationFormat>A4 210 x 297 mm</PresentationFormat>
  <Paragraphs>122</Paragraphs>
  <Slides>10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0" baseType="lpstr">
      <vt:lpstr>ＭＳ Ｐゴシック</vt:lpstr>
      <vt:lpstr>游ゴシック</vt:lpstr>
      <vt:lpstr>Arial</vt:lpstr>
      <vt:lpstr>Calibri</vt:lpstr>
      <vt:lpstr>Calibri Light</vt:lpstr>
      <vt:lpstr>Verdana</vt:lpstr>
      <vt:lpstr>Wingdings</vt:lpstr>
      <vt:lpstr>Wingdings 2</vt:lpstr>
      <vt:lpstr>3_DT Template_A4_J_202201</vt:lpstr>
      <vt:lpstr>think-cell スライド</vt:lpstr>
      <vt:lpstr>様式3 提案書フォーマット</vt:lpstr>
      <vt:lpstr>提案書フォーマット記載項目</vt:lpstr>
      <vt:lpstr>０．プロジェクトの全体像</vt:lpstr>
      <vt:lpstr>１．プロジェクトの概要</vt:lpstr>
      <vt:lpstr>１．プロジェクトの概要 – イメージ図</vt:lpstr>
      <vt:lpstr>２．ビジネスモデル</vt:lpstr>
      <vt:lpstr>３．体制</vt:lpstr>
      <vt:lpstr>４．本年度スケジュール</vt:lpstr>
      <vt:lpstr>５．プロジェクトの目指す姿</vt:lpstr>
      <vt:lpstr>参考資料</vt:lpstr>
    </vt:vector>
  </TitlesOfParts>
  <Manager/>
  <Company>DTT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【応募者名あり】企画提案書(サマリー版)_多摩イノベーションエコシステム促進事業_v1.0</dc:title>
  <dc:creator>Nayuta Mitsuma</dc:creator>
  <cp:keywords/>
  <dc:description/>
  <cp:lastModifiedBy>Administrator</cp:lastModifiedBy>
  <cp:revision>541</cp:revision>
  <cp:lastPrinted>2022-04-15T01:46:40Z</cp:lastPrinted>
  <dcterms:created xsi:type="dcterms:W3CDTF">2022-01-05T05:27:03Z</dcterms:created>
  <dcterms:modified xsi:type="dcterms:W3CDTF">2022-05-13T07:03:55Z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0x0101009148F5A04DDD49CBA7127AADA5FB792B00AADE34325A8B49CDA8BB4DB53328F21400778D91BD771A4F4A8466E309A7EEFEC7</vt:lpwstr>
  </property>
  <property fmtid="{D5CDD505-2E9C-101B-9397-08002B2CF9AE}" pid="3" name="MSIP_Label_ea60d57e-af5b-4752-ac57-3e4f28ca11dc_Enabled">
    <vt:lpwstr>true</vt:lpwstr>
  </property>
  <property fmtid="{D5CDD505-2E9C-101B-9397-08002B2CF9AE}" pid="4" name="MSIP_Label_ea60d57e-af5b-4752-ac57-3e4f28ca11dc_SetDate">
    <vt:lpwstr>2021-06-10T06:45:02Z</vt:lpwstr>
  </property>
  <property fmtid="{D5CDD505-2E9C-101B-9397-08002B2CF9AE}" pid="5" name="MSIP_Label_ea60d57e-af5b-4752-ac57-3e4f28ca11dc_Method">
    <vt:lpwstr>Standard</vt:lpwstr>
  </property>
  <property fmtid="{D5CDD505-2E9C-101B-9397-08002B2CF9AE}" pid="6" name="MSIP_Label_ea60d57e-af5b-4752-ac57-3e4f28ca11dc_Name">
    <vt:lpwstr>ea60d57e-af5b-4752-ac57-3e4f28ca11dc</vt:lpwstr>
  </property>
  <property fmtid="{D5CDD505-2E9C-101B-9397-08002B2CF9AE}" pid="7" name="MSIP_Label_ea60d57e-af5b-4752-ac57-3e4f28ca11dc_SiteId">
    <vt:lpwstr>36da45f1-dd2c-4d1f-af13-5abe46b99921</vt:lpwstr>
  </property>
  <property fmtid="{D5CDD505-2E9C-101B-9397-08002B2CF9AE}" pid="8" name="MSIP_Label_ea60d57e-af5b-4752-ac57-3e4f28ca11dc_ActionId">
    <vt:lpwstr>345753b9-61e8-4351-aba5-64732c5426f6</vt:lpwstr>
  </property>
  <property fmtid="{D5CDD505-2E9C-101B-9397-08002B2CF9AE}" pid="9" name="MSIP_Label_ea60d57e-af5b-4752-ac57-3e4f28ca11dc_ContentBits">
    <vt:lpwstr>0</vt:lpwstr>
  </property>
</Properties>
</file>