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A00"/>
    <a:srgbClr val="009900"/>
    <a:srgbClr val="61C359"/>
    <a:srgbClr val="00FF00"/>
    <a:srgbClr val="93FF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72"/>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7EA7A6F8-D05A-42D2-80D0-EACFD5497F34}" type="datetimeFigureOut">
              <a:rPr kumimoji="1" lang="ja-JP" altLang="en-US" smtClean="0"/>
              <a:t>2019/9/17</a:t>
            </a:fld>
            <a:endParaRPr kumimoji="1" lang="ja-JP" altLang="en-US"/>
          </a:p>
        </p:txBody>
      </p:sp>
      <p:sp>
        <p:nvSpPr>
          <p:cNvPr id="4" name="スライド イメージ プレースホルダー 3"/>
          <p:cNvSpPr>
            <a:spLocks noGrp="1" noRot="1" noChangeAspect="1"/>
          </p:cNvSpPr>
          <p:nvPr>
            <p:ph type="sldImg" idx="2"/>
          </p:nvPr>
        </p:nvSpPr>
        <p:spPr>
          <a:xfrm>
            <a:off x="2085975" y="744538"/>
            <a:ext cx="2635250"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ECF4C9A4-143B-42EC-8841-AACF98224787}" type="slidenum">
              <a:rPr kumimoji="1" lang="ja-JP" altLang="en-US" smtClean="0"/>
              <a:t>‹#›</a:t>
            </a:fld>
            <a:endParaRPr kumimoji="1" lang="ja-JP" altLang="en-US"/>
          </a:p>
        </p:txBody>
      </p:sp>
    </p:spTree>
    <p:extLst>
      <p:ext uri="{BB962C8B-B14F-4D97-AF65-F5344CB8AC3E}">
        <p14:creationId xmlns:p14="http://schemas.microsoft.com/office/powerpoint/2010/main" val="2319251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F4C9A4-143B-42EC-8841-AACF98224787}" type="slidenum">
              <a:rPr kumimoji="1" lang="ja-JP" altLang="en-US" smtClean="0"/>
              <a:t>2</a:t>
            </a:fld>
            <a:endParaRPr kumimoji="1" lang="ja-JP" altLang="en-US"/>
          </a:p>
        </p:txBody>
      </p:sp>
    </p:spTree>
    <p:extLst>
      <p:ext uri="{BB962C8B-B14F-4D97-AF65-F5344CB8AC3E}">
        <p14:creationId xmlns:p14="http://schemas.microsoft.com/office/powerpoint/2010/main" val="204828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421095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78107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331665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42052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288820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233356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285300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156007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221013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392476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F4E9FC-015E-4E7E-BCAC-4238F6225793}" type="datetimeFigureOut">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404989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3FF93"/>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29F4E9FC-015E-4E7E-BCAC-4238F6225793}" type="datetimeFigureOut">
              <a:rPr kumimoji="1" lang="ja-JP" altLang="en-US" smtClean="0"/>
              <a:t>2019/9/17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346E28-611A-485C-B344-E6774D4AFBE9}" type="slidenum">
              <a:rPr kumimoji="1" lang="ja-JP" altLang="en-US" smtClean="0"/>
              <a:t>‹#›</a:t>
            </a:fld>
            <a:endParaRPr kumimoji="1" lang="ja-JP" altLang="en-US"/>
          </a:p>
        </p:txBody>
      </p:sp>
    </p:spTree>
    <p:extLst>
      <p:ext uri="{BB962C8B-B14F-4D97-AF65-F5344CB8AC3E}">
        <p14:creationId xmlns:p14="http://schemas.microsoft.com/office/powerpoint/2010/main" val="4134752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emf"/><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304473" y="613336"/>
            <a:ext cx="7183475" cy="1113748"/>
          </a:xfrm>
        </p:spPr>
        <p:txBody>
          <a:bodyPr>
            <a:noAutofit/>
          </a:bodyPr>
          <a:lstStyle/>
          <a:p>
            <a:r>
              <a:rPr lang="ja-JP" altLang="en-US" sz="6600" b="1" dirty="0" smtClean="0">
                <a:ln w="10541" cmpd="sng">
                  <a:solidFill>
                    <a:schemeClr val="tx1"/>
                  </a:solidFill>
                  <a:prstDash val="solid"/>
                </a:ln>
                <a:solidFill>
                  <a:srgbClr val="FF0000"/>
                </a:solidFill>
                <a:effectLst>
                  <a:outerShdw blurRad="50800" dist="38100" dir="5400000" algn="t" rotWithShape="0">
                    <a:prstClr val="black">
                      <a:alpha val="40000"/>
                    </a:prstClr>
                  </a:outerShdw>
                </a:effectLst>
                <a:latin typeface="HGP創英ﾌﾟﾚｾﾞﾝｽEB" panose="02020800000000000000" pitchFamily="18" charset="-128"/>
                <a:ea typeface="HGP創英ﾌﾟﾚｾﾞﾝｽEB" panose="02020800000000000000" pitchFamily="18" charset="-128"/>
              </a:rPr>
              <a:t>ＧＡＰ</a:t>
            </a:r>
            <a:r>
              <a:rPr lang="ja-JP" altLang="en-US" sz="4800" b="1" dirty="0" smtClean="0">
                <a:ln w="10541" cmpd="sng">
                  <a:solidFill>
                    <a:schemeClr val="tx1"/>
                  </a:solidFill>
                  <a:prstDash val="solid"/>
                </a:ln>
                <a:solidFill>
                  <a:srgbClr val="FF0000"/>
                </a:solidFill>
                <a:effectLst>
                  <a:outerShdw blurRad="50800" dist="38100" dir="5400000" algn="t" rotWithShape="0">
                    <a:prstClr val="black">
                      <a:alpha val="40000"/>
                    </a:prstClr>
                  </a:outerShdw>
                </a:effectLst>
                <a:latin typeface="HGP創英ﾌﾟﾚｾﾞﾝｽEB" panose="02020800000000000000" pitchFamily="18" charset="-128"/>
                <a:ea typeface="HGP創英ﾌﾟﾚｾﾞﾝｽEB" panose="02020800000000000000" pitchFamily="18" charset="-128"/>
              </a:rPr>
              <a:t>（ギャップ）</a:t>
            </a:r>
            <a:r>
              <a:rPr lang="ja-JP" altLang="en-US" sz="6600" b="1" dirty="0" smtClean="0">
                <a:ln w="10541" cmpd="sng">
                  <a:solidFill>
                    <a:schemeClr val="tx1"/>
                  </a:solidFill>
                  <a:prstDash val="solid"/>
                </a:ln>
                <a:solidFill>
                  <a:srgbClr val="FF0000"/>
                </a:solidFill>
                <a:effectLst>
                  <a:outerShdw blurRad="50800" dist="38100" dir="5400000" algn="t" rotWithShape="0">
                    <a:prstClr val="black">
                      <a:alpha val="40000"/>
                    </a:prstClr>
                  </a:outerShdw>
                </a:effectLst>
                <a:latin typeface="HGP創英ﾌﾟﾚｾﾞﾝｽEB" panose="02020800000000000000" pitchFamily="18" charset="-128"/>
                <a:ea typeface="HGP創英ﾌﾟﾚｾﾞﾝｽEB" panose="02020800000000000000" pitchFamily="18" charset="-128"/>
              </a:rPr>
              <a:t>って？</a:t>
            </a:r>
            <a:endParaRPr kumimoji="1" lang="ja-JP" altLang="en-US" sz="6600" dirty="0">
              <a:ln>
                <a:solidFill>
                  <a:schemeClr val="tx1"/>
                </a:solidFill>
              </a:ln>
              <a:solidFill>
                <a:srgbClr val="FF0000"/>
              </a:solidFill>
              <a:effectLst>
                <a:outerShdw blurRad="50800" dist="38100" dir="5400000" algn="t" rotWithShape="0">
                  <a:prstClr val="black">
                    <a:alpha val="40000"/>
                  </a:prstClr>
                </a:outerShdw>
              </a:effectLst>
              <a:latin typeface="HGP創英ﾌﾟﾚｾﾞﾝｽEB" panose="02020800000000000000" pitchFamily="18" charset="-128"/>
              <a:ea typeface="HGP創英ﾌﾟﾚｾﾞﾝｽEB" panose="020208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360553794"/>
              </p:ext>
            </p:extLst>
          </p:nvPr>
        </p:nvGraphicFramePr>
        <p:xfrm>
          <a:off x="191289" y="1919263"/>
          <a:ext cx="7153251" cy="2027428"/>
        </p:xfrm>
        <a:graphic>
          <a:graphicData uri="http://schemas.openxmlformats.org/drawingml/2006/table">
            <a:tbl>
              <a:tblPr firstRow="1" bandRow="1">
                <a:tableStyleId>{69C7853C-536D-4A76-A0AE-DD22124D55A5}</a:tableStyleId>
              </a:tblPr>
              <a:tblGrid>
                <a:gridCol w="7153251"/>
              </a:tblGrid>
              <a:tr h="355203">
                <a:tc>
                  <a:txBody>
                    <a:bodyPr/>
                    <a:lstStyle/>
                    <a:p>
                      <a:r>
                        <a:rPr kumimoji="1" lang="ja-JP" altLang="en-US" sz="2100" dirty="0" smtClean="0"/>
                        <a:t>■ ＧＡＰとは・・・</a:t>
                      </a:r>
                      <a:endParaRPr kumimoji="1" lang="ja-JP" altLang="en-US" sz="2100" dirty="0"/>
                    </a:p>
                  </a:txBody>
                  <a:tcPr marL="100817" marR="100817" marT="53467" marB="53467">
                    <a:solidFill>
                      <a:srgbClr val="009900"/>
                    </a:solidFill>
                  </a:tcPr>
                </a:tc>
              </a:tr>
              <a:tr h="1200263">
                <a:tc>
                  <a:txBody>
                    <a:bodyPr/>
                    <a:lstStyle/>
                    <a:p>
                      <a:r>
                        <a:rPr kumimoji="1" lang="ja-JP" altLang="en-US" sz="1800" kern="1200" dirty="0" smtClean="0">
                          <a:effectLst/>
                        </a:rPr>
                        <a:t>　</a:t>
                      </a:r>
                      <a:r>
                        <a:rPr kumimoji="1" lang="ja-JP" altLang="en-US" sz="1600" kern="1200" dirty="0" smtClean="0">
                          <a:effectLst/>
                          <a:latin typeface="ＭＳ Ｐ明朝" panose="02020600040205080304" pitchFamily="18" charset="-128"/>
                          <a:ea typeface="ＭＳ Ｐ明朝" panose="02020600040205080304" pitchFamily="18" charset="-128"/>
                        </a:rPr>
                        <a:t>ＧＡＰ（</a:t>
                      </a:r>
                      <a:r>
                        <a:rPr kumimoji="1" lang="en-US" altLang="ja-JP" sz="1600" b="1" kern="1200" dirty="0" smtClean="0">
                          <a:solidFill>
                            <a:srgbClr val="FF0000"/>
                          </a:solidFill>
                          <a:effectLst/>
                          <a:latin typeface="ＭＳ Ｐ明朝" panose="02020600040205080304" pitchFamily="18" charset="-128"/>
                          <a:ea typeface="ＭＳ Ｐ明朝" panose="02020600040205080304" pitchFamily="18" charset="-128"/>
                        </a:rPr>
                        <a:t>G</a:t>
                      </a:r>
                      <a:r>
                        <a:rPr kumimoji="1" lang="en-US" altLang="ja-JP" sz="1600" kern="1200" dirty="0" smtClean="0">
                          <a:effectLst/>
                          <a:latin typeface="ＭＳ Ｐ明朝" panose="02020600040205080304" pitchFamily="18" charset="-128"/>
                          <a:ea typeface="ＭＳ Ｐ明朝" panose="02020600040205080304" pitchFamily="18" charset="-128"/>
                        </a:rPr>
                        <a:t>ood</a:t>
                      </a:r>
                      <a:r>
                        <a:rPr kumimoji="1" lang="ja-JP" altLang="en-US" sz="1600" kern="1200" dirty="0" smtClean="0">
                          <a:effectLst/>
                          <a:latin typeface="ＭＳ Ｐ明朝" panose="02020600040205080304" pitchFamily="18" charset="-128"/>
                          <a:ea typeface="ＭＳ Ｐ明朝" panose="02020600040205080304" pitchFamily="18" charset="-128"/>
                        </a:rPr>
                        <a:t> </a:t>
                      </a:r>
                      <a:r>
                        <a:rPr kumimoji="1" lang="en-US" altLang="ja-JP" sz="1600" b="1" kern="1200" dirty="0" smtClean="0">
                          <a:solidFill>
                            <a:srgbClr val="FF0000"/>
                          </a:solidFill>
                          <a:effectLst/>
                          <a:latin typeface="ＭＳ Ｐ明朝" panose="02020600040205080304" pitchFamily="18" charset="-128"/>
                          <a:ea typeface="ＭＳ Ｐ明朝" panose="02020600040205080304" pitchFamily="18" charset="-128"/>
                        </a:rPr>
                        <a:t>A</a:t>
                      </a:r>
                      <a:r>
                        <a:rPr kumimoji="1" lang="en-US" altLang="ja-JP" sz="1600" kern="1200" dirty="0" smtClean="0">
                          <a:effectLst/>
                          <a:latin typeface="ＭＳ Ｐ明朝" panose="02020600040205080304" pitchFamily="18" charset="-128"/>
                          <a:ea typeface="ＭＳ Ｐ明朝" panose="02020600040205080304" pitchFamily="18" charset="-128"/>
                        </a:rPr>
                        <a:t>gricultural </a:t>
                      </a:r>
                      <a:r>
                        <a:rPr kumimoji="1" lang="en-US" altLang="ja-JP" sz="1600" b="1" kern="1200" dirty="0" smtClean="0">
                          <a:solidFill>
                            <a:srgbClr val="FF0000"/>
                          </a:solidFill>
                          <a:effectLst/>
                          <a:latin typeface="ＭＳ Ｐ明朝" panose="02020600040205080304" pitchFamily="18" charset="-128"/>
                          <a:ea typeface="ＭＳ Ｐ明朝" panose="02020600040205080304" pitchFamily="18" charset="-128"/>
                        </a:rPr>
                        <a:t>P</a:t>
                      </a:r>
                      <a:r>
                        <a:rPr kumimoji="1" lang="en-US" altLang="ja-JP" sz="1600" kern="1200" dirty="0" smtClean="0">
                          <a:effectLst/>
                          <a:latin typeface="ＭＳ Ｐ明朝" panose="02020600040205080304" pitchFamily="18" charset="-128"/>
                          <a:ea typeface="ＭＳ Ｐ明朝" panose="02020600040205080304" pitchFamily="18" charset="-128"/>
                        </a:rPr>
                        <a:t>ractice</a:t>
                      </a:r>
                      <a:r>
                        <a:rPr kumimoji="1" lang="ja-JP" altLang="en-US" sz="1600" kern="1200" dirty="0" smtClean="0">
                          <a:effectLst/>
                          <a:latin typeface="ＭＳ Ｐ明朝" panose="02020600040205080304" pitchFamily="18" charset="-128"/>
                          <a:ea typeface="ＭＳ Ｐ明朝" panose="02020600040205080304" pitchFamily="18" charset="-128"/>
                        </a:rPr>
                        <a:t>：良い農業の実践）とは、農業において、食品安全、環境保全、労働安全等の持続可能性を確保するための農業生産工程管理の取組のことです。</a:t>
                      </a:r>
                      <a:endParaRPr kumimoji="1" lang="en-US" altLang="ja-JP" sz="1600" kern="1200" dirty="0" smtClean="0">
                        <a:effectLst/>
                        <a:latin typeface="ＭＳ Ｐ明朝" panose="02020600040205080304" pitchFamily="18" charset="-128"/>
                        <a:ea typeface="ＭＳ Ｐ明朝" panose="02020600040205080304" pitchFamily="18" charset="-128"/>
                      </a:endParaRPr>
                    </a:p>
                    <a:p>
                      <a:r>
                        <a:rPr kumimoji="1" lang="ja-JP" altLang="en-US" sz="1600" kern="1200" dirty="0" smtClean="0">
                          <a:effectLst/>
                          <a:latin typeface="ＭＳ Ｐ明朝" panose="02020600040205080304" pitchFamily="18" charset="-128"/>
                          <a:ea typeface="ＭＳ Ｐ明朝" panose="02020600040205080304" pitchFamily="18" charset="-128"/>
                        </a:rPr>
                        <a:t>　</a:t>
                      </a:r>
                      <a:r>
                        <a:rPr kumimoji="1" lang="ja-JP" altLang="ja-JP" sz="1600" kern="1200" dirty="0" smtClean="0">
                          <a:effectLst/>
                          <a:latin typeface="ＭＳ Ｐ明朝" panose="02020600040205080304" pitchFamily="18" charset="-128"/>
                          <a:ea typeface="ＭＳ Ｐ明朝" panose="02020600040205080304" pitchFamily="18" charset="-128"/>
                        </a:rPr>
                        <a:t>農産物を生産する各工程</a:t>
                      </a:r>
                      <a:r>
                        <a:rPr kumimoji="1" lang="ja-JP" altLang="en-US" sz="1600" kern="1200" dirty="0" smtClean="0">
                          <a:effectLst/>
                          <a:latin typeface="ＭＳ Ｐ明朝" panose="02020600040205080304" pitchFamily="18" charset="-128"/>
                          <a:ea typeface="ＭＳ Ｐ明朝" panose="02020600040205080304" pitchFamily="18" charset="-128"/>
                        </a:rPr>
                        <a:t>において、取組</a:t>
                      </a:r>
                      <a:r>
                        <a:rPr kumimoji="1" lang="ja-JP" altLang="ja-JP" sz="1600" kern="1200" dirty="0" smtClean="0">
                          <a:effectLst/>
                          <a:latin typeface="ＭＳ Ｐ明朝" panose="02020600040205080304" pitchFamily="18" charset="-128"/>
                          <a:ea typeface="ＭＳ Ｐ明朝" panose="02020600040205080304" pitchFamily="18" charset="-128"/>
                        </a:rPr>
                        <a:t>項目</a:t>
                      </a:r>
                      <a:r>
                        <a:rPr kumimoji="1" lang="ja-JP" altLang="en-US" sz="1600" kern="1200" dirty="0" smtClean="0">
                          <a:effectLst/>
                          <a:latin typeface="ＭＳ Ｐ明朝" panose="02020600040205080304" pitchFamily="18" charset="-128"/>
                          <a:ea typeface="ＭＳ Ｐ明朝" panose="02020600040205080304" pitchFamily="18" charset="-128"/>
                        </a:rPr>
                        <a:t>に従って</a:t>
                      </a:r>
                      <a:r>
                        <a:rPr kumimoji="1" lang="ja-JP" altLang="ja-JP" sz="1600" kern="1200" dirty="0" smtClean="0">
                          <a:effectLst/>
                          <a:latin typeface="ＭＳ Ｐ明朝" panose="02020600040205080304" pitchFamily="18" charset="-128"/>
                          <a:ea typeface="ＭＳ Ｐ明朝" panose="02020600040205080304" pitchFamily="18" charset="-128"/>
                        </a:rPr>
                        <a:t>適切な作業や管理ができているか</a:t>
                      </a:r>
                      <a:r>
                        <a:rPr kumimoji="1" lang="ja-JP" altLang="en-US" sz="1600" kern="1200" dirty="0" smtClean="0">
                          <a:effectLst/>
                          <a:latin typeface="ＭＳ Ｐ明朝" panose="02020600040205080304" pitchFamily="18" charset="-128"/>
                          <a:ea typeface="ＭＳ Ｐ明朝" panose="02020600040205080304" pitchFamily="18" charset="-128"/>
                        </a:rPr>
                        <a:t>を点検・評価、</a:t>
                      </a:r>
                      <a:r>
                        <a:rPr kumimoji="1" lang="ja-JP" altLang="ja-JP" sz="1600" kern="1200" dirty="0" smtClean="0">
                          <a:effectLst/>
                          <a:latin typeface="ＭＳ Ｐ明朝" panose="02020600040205080304" pitchFamily="18" charset="-128"/>
                          <a:ea typeface="ＭＳ Ｐ明朝" panose="02020600040205080304" pitchFamily="18" charset="-128"/>
                        </a:rPr>
                        <a:t>改善し</a:t>
                      </a:r>
                      <a:r>
                        <a:rPr kumimoji="1" lang="ja-JP" altLang="en-US" sz="1600" kern="1200" dirty="0" smtClean="0">
                          <a:effectLst/>
                          <a:latin typeface="ＭＳ Ｐ明朝" panose="02020600040205080304" pitchFamily="18" charset="-128"/>
                          <a:ea typeface="ＭＳ Ｐ明朝" panose="02020600040205080304" pitchFamily="18" charset="-128"/>
                        </a:rPr>
                        <a:t>ながら、農産物（食品）の安全を確保し、より良い農業を実現し</a:t>
                      </a:r>
                      <a:r>
                        <a:rPr kumimoji="1" lang="ja-JP" altLang="ja-JP" sz="1600" kern="1200" dirty="0" smtClean="0">
                          <a:effectLst/>
                          <a:latin typeface="ＭＳ Ｐ明朝" panose="02020600040205080304" pitchFamily="18" charset="-128"/>
                          <a:ea typeface="ＭＳ Ｐ明朝" panose="02020600040205080304" pitchFamily="18" charset="-128"/>
                        </a:rPr>
                        <a:t>て</a:t>
                      </a:r>
                      <a:r>
                        <a:rPr kumimoji="1" lang="ja-JP" altLang="en-US" sz="1600" kern="1200" dirty="0" smtClean="0">
                          <a:effectLst/>
                          <a:latin typeface="ＭＳ Ｐ明朝" panose="02020600040205080304" pitchFamily="18" charset="-128"/>
                          <a:ea typeface="ＭＳ Ｐ明朝" panose="02020600040205080304" pitchFamily="18" charset="-128"/>
                        </a:rPr>
                        <a:t>いきます。</a:t>
                      </a:r>
                      <a:endParaRPr kumimoji="1" lang="ja-JP" altLang="en-US" sz="1600" kern="1200" dirty="0" smtClean="0">
                        <a:solidFill>
                          <a:schemeClr val="tx1"/>
                        </a:solidFill>
                        <a:effectLst/>
                        <a:latin typeface="ＭＳ Ｐ明朝" panose="02020600040205080304" pitchFamily="18" charset="-128"/>
                        <a:ea typeface="ＭＳ Ｐ明朝" panose="02020600040205080304" pitchFamily="18" charset="-128"/>
                      </a:endParaRPr>
                    </a:p>
                  </a:txBody>
                  <a:tcPr marL="100817" marR="100817" marT="53467" marB="53467">
                    <a:solidFill>
                      <a:schemeClr val="bg1"/>
                    </a:solidFill>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531226043"/>
              </p:ext>
            </p:extLst>
          </p:nvPr>
        </p:nvGraphicFramePr>
        <p:xfrm>
          <a:off x="220483" y="4050557"/>
          <a:ext cx="7094740" cy="3505142"/>
        </p:xfrm>
        <a:graphic>
          <a:graphicData uri="http://schemas.openxmlformats.org/drawingml/2006/table">
            <a:tbl>
              <a:tblPr firstRow="1" bandRow="1">
                <a:tableStyleId>{69C7853C-536D-4A76-A0AE-DD22124D55A5}</a:tableStyleId>
              </a:tblPr>
              <a:tblGrid>
                <a:gridCol w="7094740"/>
              </a:tblGrid>
              <a:tr h="480036">
                <a:tc>
                  <a:txBody>
                    <a:bodyPr/>
                    <a:lstStyle/>
                    <a:p>
                      <a:r>
                        <a:rPr kumimoji="1" lang="ja-JP" altLang="en-US" sz="2100" dirty="0" smtClean="0"/>
                        <a:t>■ ＧＡＰの取組み方と取組項目の例</a:t>
                      </a:r>
                      <a:endParaRPr kumimoji="1" lang="ja-JP" altLang="en-US" sz="2100" dirty="0"/>
                    </a:p>
                  </a:txBody>
                  <a:tcPr marL="100817" marR="100817" marT="53467" marB="53467">
                    <a:solidFill>
                      <a:srgbClr val="009900"/>
                    </a:solidFill>
                  </a:tcPr>
                </a:tc>
              </a:tr>
              <a:tr h="3025106">
                <a:tc>
                  <a:txBody>
                    <a:bodyPr/>
                    <a:lstStyle/>
                    <a:p>
                      <a:r>
                        <a:rPr kumimoji="1" lang="ja-JP" altLang="en-US" sz="1900" kern="1200" dirty="0" smtClean="0">
                          <a:effectLst/>
                        </a:rPr>
                        <a:t>　　　　</a:t>
                      </a:r>
                      <a:endParaRPr kumimoji="1" lang="ja-JP" altLang="en-US" sz="1600" dirty="0"/>
                    </a:p>
                  </a:txBody>
                  <a:tcPr marL="100817" marR="100817" marT="53467" marB="53467">
                    <a:solidFill>
                      <a:schemeClr val="bg1"/>
                    </a:solidFill>
                  </a:tcPr>
                </a:tc>
              </a:tr>
            </a:tbl>
          </a:graphicData>
        </a:graphic>
      </p:graphicFrame>
      <p:sp>
        <p:nvSpPr>
          <p:cNvPr id="28" name="円弧 27"/>
          <p:cNvSpPr/>
          <p:nvPr/>
        </p:nvSpPr>
        <p:spPr>
          <a:xfrm>
            <a:off x="640855" y="4718382"/>
            <a:ext cx="2612606" cy="1960023"/>
          </a:xfrm>
          <a:prstGeom prst="arc">
            <a:avLst>
              <a:gd name="adj1" fmla="val 16200000"/>
              <a:gd name="adj2" fmla="val 13373443"/>
            </a:avLst>
          </a:prstGeom>
          <a:ln w="762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lIns="104306" tIns="52153" rIns="104306" bIns="52153" rtlCol="0" anchor="ctr"/>
          <a:lstStyle/>
          <a:p>
            <a:pPr algn="ctr"/>
            <a:endParaRPr kumimoji="1" lang="ja-JP" altLang="en-US"/>
          </a:p>
        </p:txBody>
      </p:sp>
      <p:sp>
        <p:nvSpPr>
          <p:cNvPr id="29" name="テキスト ボックス 28"/>
          <p:cNvSpPr txBox="1"/>
          <p:nvPr/>
        </p:nvSpPr>
        <p:spPr>
          <a:xfrm>
            <a:off x="1141405" y="4637521"/>
            <a:ext cx="1773483" cy="661359"/>
          </a:xfrm>
          <a:prstGeom prst="roundRect">
            <a:avLst/>
          </a:prstGeom>
          <a:solidFill>
            <a:srgbClr val="FCAA00"/>
          </a:solidFill>
          <a:ln w="12700">
            <a:solidFill>
              <a:srgbClr val="002060"/>
            </a:solidFill>
          </a:ln>
        </p:spPr>
        <p:txBody>
          <a:bodyPr wrap="square" lIns="104306" tIns="52153" rIns="104306" bIns="52153" rtlCol="0">
            <a:spAutoFit/>
          </a:bodyPr>
          <a:lstStyle/>
          <a:p>
            <a:pPr algn="ctr"/>
            <a:r>
              <a:rPr lang="ja-JP" altLang="en-US" sz="1200" b="1" dirty="0">
                <a:solidFill>
                  <a:srgbClr val="002060"/>
                </a:solidFill>
              </a:rPr>
              <a:t>１　計画</a:t>
            </a:r>
            <a:endParaRPr lang="en-US" altLang="ja-JP" sz="1200" b="1" dirty="0">
              <a:solidFill>
                <a:srgbClr val="002060"/>
              </a:solidFill>
            </a:endParaRPr>
          </a:p>
          <a:p>
            <a:pPr algn="ctr"/>
            <a:r>
              <a:rPr lang="ja-JP" altLang="en-US" sz="1000" dirty="0"/>
              <a:t>取組項目とその基準を</a:t>
            </a:r>
            <a:endParaRPr lang="en-US" altLang="ja-JP" sz="1000" dirty="0"/>
          </a:p>
          <a:p>
            <a:pPr algn="ctr"/>
            <a:r>
              <a:rPr lang="ja-JP" altLang="en-US" sz="1000" dirty="0"/>
              <a:t>クリアする作業手順の確定</a:t>
            </a:r>
          </a:p>
        </p:txBody>
      </p:sp>
      <p:sp>
        <p:nvSpPr>
          <p:cNvPr id="30" name="テキスト ボックス 29"/>
          <p:cNvSpPr txBox="1"/>
          <p:nvPr/>
        </p:nvSpPr>
        <p:spPr>
          <a:xfrm>
            <a:off x="2153022" y="5414045"/>
            <a:ext cx="1573428" cy="696881"/>
          </a:xfrm>
          <a:prstGeom prst="roundRect">
            <a:avLst/>
          </a:prstGeom>
          <a:solidFill>
            <a:srgbClr val="FCAA00"/>
          </a:solidFill>
          <a:ln w="12700">
            <a:solidFill>
              <a:srgbClr val="002060"/>
            </a:solidFill>
          </a:ln>
        </p:spPr>
        <p:txBody>
          <a:bodyPr wrap="square" lIns="104306" tIns="52153" rIns="104306" bIns="52153" rtlCol="0">
            <a:spAutoFit/>
          </a:bodyPr>
          <a:lstStyle/>
          <a:p>
            <a:pPr algn="ctr"/>
            <a:r>
              <a:rPr lang="ja-JP" altLang="en-US" sz="1300" b="1" dirty="0">
                <a:solidFill>
                  <a:srgbClr val="002060"/>
                </a:solidFill>
              </a:rPr>
              <a:t>２　実践</a:t>
            </a:r>
            <a:endParaRPr lang="en-US" altLang="ja-JP" sz="1300" b="1" dirty="0">
              <a:solidFill>
                <a:srgbClr val="002060"/>
              </a:solidFill>
            </a:endParaRPr>
          </a:p>
          <a:p>
            <a:pPr algn="ctr"/>
            <a:r>
              <a:rPr lang="ja-JP" altLang="en-US" sz="1000" dirty="0"/>
              <a:t>取組項目に沿って</a:t>
            </a:r>
            <a:endParaRPr lang="en-US" altLang="ja-JP" sz="1000" dirty="0"/>
          </a:p>
          <a:p>
            <a:pPr algn="ctr"/>
            <a:r>
              <a:rPr lang="ja-JP" altLang="en-US" sz="1000" dirty="0"/>
              <a:t>作業を実施、記録</a:t>
            </a:r>
          </a:p>
        </p:txBody>
      </p:sp>
      <p:sp>
        <p:nvSpPr>
          <p:cNvPr id="31" name="テキスト ボックス 30"/>
          <p:cNvSpPr txBox="1"/>
          <p:nvPr/>
        </p:nvSpPr>
        <p:spPr>
          <a:xfrm>
            <a:off x="1148743" y="6241599"/>
            <a:ext cx="1773483" cy="696881"/>
          </a:xfrm>
          <a:prstGeom prst="roundRect">
            <a:avLst/>
          </a:prstGeom>
          <a:solidFill>
            <a:srgbClr val="FCAA00"/>
          </a:solidFill>
          <a:ln w="12700">
            <a:solidFill>
              <a:srgbClr val="002060"/>
            </a:solidFill>
          </a:ln>
        </p:spPr>
        <p:txBody>
          <a:bodyPr wrap="square" lIns="104306" tIns="52153" rIns="104306" bIns="52153" rtlCol="0">
            <a:spAutoFit/>
          </a:bodyPr>
          <a:lstStyle/>
          <a:p>
            <a:pPr algn="ctr"/>
            <a:r>
              <a:rPr lang="ja-JP" altLang="en-US" sz="1300" b="1" dirty="0">
                <a:solidFill>
                  <a:srgbClr val="002060"/>
                </a:solidFill>
              </a:rPr>
              <a:t>３　検証</a:t>
            </a:r>
            <a:endParaRPr lang="en-US" altLang="ja-JP" sz="1300" b="1" dirty="0">
              <a:solidFill>
                <a:srgbClr val="002060"/>
              </a:solidFill>
            </a:endParaRPr>
          </a:p>
          <a:p>
            <a:pPr algn="ctr"/>
            <a:r>
              <a:rPr lang="ja-JP" altLang="en-US" sz="1000" dirty="0"/>
              <a:t>記録の点検、</a:t>
            </a:r>
            <a:endParaRPr lang="en-US" altLang="ja-JP" sz="1000" dirty="0"/>
          </a:p>
          <a:p>
            <a:pPr algn="ctr"/>
            <a:r>
              <a:rPr lang="ja-JP" altLang="en-US" sz="1000" dirty="0"/>
              <a:t>農場の点検・評価</a:t>
            </a:r>
          </a:p>
        </p:txBody>
      </p:sp>
      <p:sp>
        <p:nvSpPr>
          <p:cNvPr id="32" name="テキスト ボックス 31"/>
          <p:cNvSpPr txBox="1"/>
          <p:nvPr/>
        </p:nvSpPr>
        <p:spPr>
          <a:xfrm>
            <a:off x="294948" y="5414045"/>
            <a:ext cx="1570041" cy="696881"/>
          </a:xfrm>
          <a:prstGeom prst="roundRect">
            <a:avLst/>
          </a:prstGeom>
          <a:solidFill>
            <a:srgbClr val="FCAA00"/>
          </a:solidFill>
          <a:ln w="12700">
            <a:solidFill>
              <a:srgbClr val="002060"/>
            </a:solidFill>
          </a:ln>
        </p:spPr>
        <p:txBody>
          <a:bodyPr wrap="square" lIns="104306" tIns="52153" rIns="104306" bIns="52153" rtlCol="0">
            <a:spAutoFit/>
          </a:bodyPr>
          <a:lstStyle/>
          <a:p>
            <a:pPr algn="ctr"/>
            <a:r>
              <a:rPr lang="ja-JP" altLang="en-US" sz="1300" b="1" dirty="0">
                <a:solidFill>
                  <a:srgbClr val="002060"/>
                </a:solidFill>
              </a:rPr>
              <a:t>４　改善</a:t>
            </a:r>
            <a:endParaRPr lang="en-US" altLang="ja-JP" sz="1300" b="1" dirty="0">
              <a:solidFill>
                <a:srgbClr val="002060"/>
              </a:solidFill>
            </a:endParaRPr>
          </a:p>
          <a:p>
            <a:pPr algn="ctr"/>
            <a:r>
              <a:rPr lang="ja-JP" altLang="en-US" sz="1000" dirty="0"/>
              <a:t>取組項目の見直し、</a:t>
            </a:r>
            <a:endParaRPr lang="en-US" altLang="ja-JP" sz="1000" dirty="0"/>
          </a:p>
          <a:p>
            <a:pPr algn="ctr"/>
            <a:r>
              <a:rPr lang="ja-JP" altLang="en-US" sz="1000" dirty="0"/>
              <a:t>改善点の決定</a:t>
            </a:r>
          </a:p>
        </p:txBody>
      </p:sp>
      <p:sp>
        <p:nvSpPr>
          <p:cNvPr id="34" name="テキスト ボックス 33"/>
          <p:cNvSpPr txBox="1"/>
          <p:nvPr/>
        </p:nvSpPr>
        <p:spPr>
          <a:xfrm>
            <a:off x="3748865" y="4821647"/>
            <a:ext cx="3566357" cy="2682953"/>
          </a:xfrm>
          <a:prstGeom prst="rect">
            <a:avLst/>
          </a:prstGeom>
          <a:noFill/>
        </p:spPr>
        <p:txBody>
          <a:bodyPr wrap="square" lIns="104306" tIns="52153" rIns="104306" bIns="52153" rtlCol="0">
            <a:spAutoFit/>
          </a:bodyPr>
          <a:lstStyle/>
          <a:p>
            <a:r>
              <a:rPr lang="ja-JP" altLang="en-US" sz="1600" dirty="0">
                <a:latin typeface="ＭＳ Ｐ明朝" panose="02020600040205080304" pitchFamily="18" charset="-128"/>
                <a:ea typeface="ＭＳ Ｐ明朝" panose="02020600040205080304" pitchFamily="18" charset="-128"/>
              </a:rPr>
              <a:t>□</a:t>
            </a:r>
            <a:r>
              <a:rPr lang="ja-JP" altLang="en-US" sz="1600" dirty="0" err="1">
                <a:latin typeface="ＭＳ Ｐ明朝" panose="02020600040205080304" pitchFamily="18" charset="-128"/>
                <a:ea typeface="ＭＳ Ｐ明朝" panose="02020600040205080304" pitchFamily="18" charset="-128"/>
              </a:rPr>
              <a:t>ほ</a:t>
            </a:r>
            <a:r>
              <a:rPr lang="ja-JP" altLang="en-US" sz="1600" dirty="0">
                <a:latin typeface="ＭＳ Ｐ明朝" panose="02020600040205080304" pitchFamily="18" charset="-128"/>
                <a:ea typeface="ＭＳ Ｐ明朝" panose="02020600040205080304" pitchFamily="18" charset="-128"/>
              </a:rPr>
              <a:t>場やその周辺を常にきれいに保っ</a:t>
            </a: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ja-JP" altLang="en-US" sz="1600" dirty="0" err="1" smtClean="0">
                <a:latin typeface="ＭＳ Ｐ明朝" panose="02020600040205080304" pitchFamily="18" charset="-128"/>
                <a:ea typeface="ＭＳ Ｐ明朝" panose="02020600040205080304" pitchFamily="18" charset="-128"/>
              </a:rPr>
              <a:t>て</a:t>
            </a:r>
            <a:r>
              <a:rPr lang="ja-JP" altLang="en-US" sz="1600" dirty="0">
                <a:latin typeface="ＭＳ Ｐ明朝" panose="02020600040205080304" pitchFamily="18" charset="-128"/>
                <a:ea typeface="ＭＳ Ｐ明朝" panose="02020600040205080304" pitchFamily="18" charset="-128"/>
              </a:rPr>
              <a:t>いますか？</a:t>
            </a:r>
          </a:p>
          <a:p>
            <a:pPr>
              <a:spcBef>
                <a:spcPts val="300"/>
              </a:spcBef>
            </a:pPr>
            <a:r>
              <a:rPr lang="ja-JP" altLang="en-US" sz="1600" dirty="0">
                <a:latin typeface="ＭＳ Ｐ明朝" panose="02020600040205080304" pitchFamily="18" charset="-128"/>
                <a:ea typeface="ＭＳ Ｐ明朝" panose="02020600040205080304" pitchFamily="18" charset="-128"/>
              </a:rPr>
              <a:t>□使用済みの廃プラスチックなど、廃棄</a:t>
            </a: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物</a:t>
            </a:r>
            <a:r>
              <a:rPr lang="ja-JP" altLang="en-US" sz="1600" dirty="0">
                <a:latin typeface="ＭＳ Ｐ明朝" panose="02020600040205080304" pitchFamily="18" charset="-128"/>
                <a:ea typeface="ＭＳ Ｐ明朝" panose="02020600040205080304" pitchFamily="18" charset="-128"/>
              </a:rPr>
              <a:t>の適切な処分を行っていますか？</a:t>
            </a:r>
          </a:p>
          <a:p>
            <a:pPr>
              <a:spcBef>
                <a:spcPts val="300"/>
              </a:spcBef>
            </a:pPr>
            <a:r>
              <a:rPr lang="ja-JP" altLang="en-US" sz="1600" dirty="0">
                <a:latin typeface="ＭＳ Ｐ明朝" panose="02020600040205080304" pitchFamily="18" charset="-128"/>
                <a:ea typeface="ＭＳ Ｐ明朝" panose="02020600040205080304" pitchFamily="18" charset="-128"/>
              </a:rPr>
              <a:t>□農薬・肥料・燃料などを適切に保管・</a:t>
            </a: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使用</a:t>
            </a:r>
            <a:r>
              <a:rPr lang="ja-JP" altLang="en-US" sz="1600" dirty="0">
                <a:latin typeface="ＭＳ Ｐ明朝" panose="02020600040205080304" pitchFamily="18" charset="-128"/>
                <a:ea typeface="ＭＳ Ｐ明朝" panose="02020600040205080304" pitchFamily="18" charset="-128"/>
              </a:rPr>
              <a:t>し、記録していますか？</a:t>
            </a:r>
          </a:p>
          <a:p>
            <a:pPr>
              <a:spcBef>
                <a:spcPts val="300"/>
              </a:spcBef>
            </a:pPr>
            <a:r>
              <a:rPr lang="ja-JP" altLang="en-US" sz="1600" dirty="0">
                <a:latin typeface="ＭＳ Ｐ明朝" panose="02020600040205080304" pitchFamily="18" charset="-128"/>
                <a:ea typeface="ＭＳ Ｐ明朝" panose="02020600040205080304" pitchFamily="18" charset="-128"/>
              </a:rPr>
              <a:t>□危険な作業、場所について検討し、</a:t>
            </a: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作業</a:t>
            </a:r>
            <a:r>
              <a:rPr lang="ja-JP" altLang="en-US" sz="1600" dirty="0">
                <a:latin typeface="ＭＳ Ｐ明朝" panose="02020600040205080304" pitchFamily="18" charset="-128"/>
                <a:ea typeface="ＭＳ Ｐ明朝" panose="02020600040205080304" pitchFamily="18" charset="-128"/>
              </a:rPr>
              <a:t>見直しや作業</a:t>
            </a:r>
            <a:r>
              <a:rPr lang="ja-JP" altLang="en-US" sz="1600" dirty="0" smtClean="0">
                <a:latin typeface="ＭＳ Ｐ明朝" panose="02020600040205080304" pitchFamily="18" charset="-128"/>
                <a:ea typeface="ＭＳ Ｐ明朝" panose="02020600040205080304" pitchFamily="18" charset="-128"/>
              </a:rPr>
              <a:t>現場の</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改善</a:t>
            </a:r>
            <a:r>
              <a:rPr lang="ja-JP" altLang="en-US" sz="1600" dirty="0">
                <a:latin typeface="ＭＳ Ｐ明朝" panose="02020600040205080304" pitchFamily="18" charset="-128"/>
                <a:ea typeface="ＭＳ Ｐ明朝" panose="02020600040205080304" pitchFamily="18" charset="-128"/>
              </a:rPr>
              <a:t>等</a:t>
            </a:r>
            <a:r>
              <a:rPr lang="ja-JP" altLang="en-US" sz="1600" dirty="0" smtClean="0">
                <a:latin typeface="ＭＳ Ｐ明朝" panose="02020600040205080304" pitchFamily="18" charset="-128"/>
                <a:ea typeface="ＭＳ Ｐ明朝" panose="02020600040205080304" pitchFamily="18" charset="-128"/>
              </a:rPr>
              <a:t>で 安全</a:t>
            </a:r>
            <a:r>
              <a:rPr lang="ja-JP" altLang="en-US" sz="1600" dirty="0">
                <a:latin typeface="ＭＳ Ｐ明朝" panose="02020600040205080304" pitchFamily="18" charset="-128"/>
                <a:ea typeface="ＭＳ Ｐ明朝" panose="02020600040205080304" pitchFamily="18" charset="-128"/>
              </a:rPr>
              <a:t>な農作業</a:t>
            </a:r>
            <a:r>
              <a:rPr lang="ja-JP" altLang="en-US" sz="1600" dirty="0" smtClean="0">
                <a:latin typeface="ＭＳ Ｐ明朝" panose="02020600040205080304" pitchFamily="18" charset="-128"/>
                <a:ea typeface="ＭＳ Ｐ明朝" panose="02020600040205080304" pitchFamily="18" charset="-128"/>
              </a:rPr>
              <a:t>を</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行っていますか？</a:t>
            </a:r>
            <a:endParaRPr lang="ja-JP" altLang="en-US" sz="1600" dirty="0">
              <a:latin typeface="ＭＳ Ｐ明朝" panose="02020600040205080304" pitchFamily="18" charset="-128"/>
              <a:ea typeface="ＭＳ Ｐ明朝" panose="02020600040205080304" pitchFamily="18" charset="-128"/>
            </a:endParaRPr>
          </a:p>
        </p:txBody>
      </p:sp>
      <p:sp>
        <p:nvSpPr>
          <p:cNvPr id="35" name="テキスト ボックス 34"/>
          <p:cNvSpPr txBox="1"/>
          <p:nvPr/>
        </p:nvSpPr>
        <p:spPr>
          <a:xfrm>
            <a:off x="3774901" y="4566661"/>
            <a:ext cx="1905412" cy="359928"/>
          </a:xfrm>
          <a:prstGeom prst="rect">
            <a:avLst/>
          </a:prstGeom>
          <a:noFill/>
        </p:spPr>
        <p:txBody>
          <a:bodyPr wrap="square" lIns="104306" tIns="52153" rIns="104306" bIns="52153" rtlCol="0">
            <a:spAutoFit/>
          </a:bodyPr>
          <a:lstStyle/>
          <a:p>
            <a:r>
              <a:rPr lang="ja-JP" altLang="en-US" sz="1600" b="1" dirty="0">
                <a:solidFill>
                  <a:srgbClr val="002060"/>
                </a:solidFill>
              </a:rPr>
              <a:t>＜取組項目の例＞</a:t>
            </a:r>
          </a:p>
        </p:txBody>
      </p:sp>
      <p:graphicFrame>
        <p:nvGraphicFramePr>
          <p:cNvPr id="14" name="表 13"/>
          <p:cNvGraphicFramePr>
            <a:graphicFrameLocks noGrp="1"/>
          </p:cNvGraphicFramePr>
          <p:nvPr>
            <p:extLst>
              <p:ext uri="{D42A27DB-BD31-4B8C-83A1-F6EECF244321}">
                <p14:modId xmlns:p14="http://schemas.microsoft.com/office/powerpoint/2010/main" val="3651654363"/>
              </p:ext>
            </p:extLst>
          </p:nvPr>
        </p:nvGraphicFramePr>
        <p:xfrm>
          <a:off x="233455" y="7722964"/>
          <a:ext cx="3370256" cy="1994929"/>
        </p:xfrm>
        <a:graphic>
          <a:graphicData uri="http://schemas.openxmlformats.org/drawingml/2006/table">
            <a:tbl>
              <a:tblPr firstRow="1" bandRow="1">
                <a:tableStyleId>{69C7853C-536D-4A76-A0AE-DD22124D55A5}</a:tableStyleId>
              </a:tblPr>
              <a:tblGrid>
                <a:gridCol w="3370256"/>
              </a:tblGrid>
              <a:tr h="419007">
                <a:tc>
                  <a:txBody>
                    <a:bodyPr/>
                    <a:lstStyle/>
                    <a:p>
                      <a:r>
                        <a:rPr kumimoji="1" lang="ja-JP" altLang="en-US" sz="2100" dirty="0" smtClean="0"/>
                        <a:t>■ ＧＡＰのメリット</a:t>
                      </a:r>
                      <a:endParaRPr kumimoji="1" lang="ja-JP" altLang="en-US" sz="2100" dirty="0"/>
                    </a:p>
                  </a:txBody>
                  <a:tcPr marL="100817" marR="100817" marT="53467" marB="53467">
                    <a:solidFill>
                      <a:srgbClr val="009900"/>
                    </a:solidFill>
                  </a:tcPr>
                </a:tc>
              </a:tr>
              <a:tr h="1567955">
                <a:tc>
                  <a:txBody>
                    <a:bodyPr/>
                    <a:lstStyle/>
                    <a:p>
                      <a:r>
                        <a:rPr kumimoji="1" lang="ja-JP" altLang="en-US" sz="1800" dirty="0" smtClean="0">
                          <a:latin typeface="ＭＳ Ｐ明朝" panose="02020600040205080304" pitchFamily="18" charset="-128"/>
                          <a:ea typeface="ＭＳ Ｐ明朝" panose="02020600040205080304" pitchFamily="18" charset="-128"/>
                        </a:rPr>
                        <a:t>○食品の安全や品質向上に</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　つながります</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○経営の改善が図られます</a:t>
                      </a:r>
                      <a:endParaRPr kumimoji="1" lang="en-US" altLang="ja-JP" sz="1800" dirty="0" smtClean="0">
                        <a:latin typeface="ＭＳ Ｐ明朝" panose="02020600040205080304" pitchFamily="18" charset="-128"/>
                        <a:ea typeface="ＭＳ Ｐ明朝" panose="02020600040205080304" pitchFamily="18" charset="-128"/>
                      </a:endParaRPr>
                    </a:p>
                    <a:p>
                      <a:pPr marL="0" marR="0" indent="0" algn="l" defTabSz="1043056"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Ｐ明朝" panose="02020600040205080304" pitchFamily="18" charset="-128"/>
                          <a:ea typeface="ＭＳ Ｐ明朝" panose="02020600040205080304" pitchFamily="18" charset="-128"/>
                        </a:rPr>
                        <a:t>○環境保全につながります</a:t>
                      </a:r>
                      <a:endParaRPr kumimoji="1" lang="en-US" altLang="ja-JP" sz="1800" dirty="0" smtClean="0">
                        <a:latin typeface="ＭＳ Ｐ明朝" panose="02020600040205080304" pitchFamily="18" charset="-128"/>
                        <a:ea typeface="ＭＳ Ｐ明朝" panose="02020600040205080304" pitchFamily="18" charset="-128"/>
                      </a:endParaRPr>
                    </a:p>
                    <a:p>
                      <a:pPr marL="0" marR="0" indent="0" algn="l" defTabSz="1043056"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Ｐ明朝" panose="02020600040205080304" pitchFamily="18" charset="-128"/>
                          <a:ea typeface="ＭＳ Ｐ明朝" panose="02020600040205080304" pitchFamily="18" charset="-128"/>
                        </a:rPr>
                        <a:t>○農作業の事故を低減できます</a:t>
                      </a:r>
                      <a:endParaRPr kumimoji="1" lang="en-US" altLang="ja-JP" sz="1800" dirty="0" smtClean="0">
                        <a:latin typeface="ＭＳ Ｐ明朝" panose="02020600040205080304" pitchFamily="18" charset="-128"/>
                        <a:ea typeface="ＭＳ Ｐ明朝" panose="02020600040205080304" pitchFamily="18" charset="-128"/>
                      </a:endParaRPr>
                    </a:p>
                  </a:txBody>
                  <a:tcPr marL="100817" marR="100817" marT="53467" marB="53467">
                    <a:solidFill>
                      <a:schemeClr val="bg1"/>
                    </a:solidFill>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93248622"/>
              </p:ext>
            </p:extLst>
          </p:nvPr>
        </p:nvGraphicFramePr>
        <p:xfrm>
          <a:off x="3736979" y="7713439"/>
          <a:ext cx="3634786" cy="1996488"/>
        </p:xfrm>
        <a:graphic>
          <a:graphicData uri="http://schemas.openxmlformats.org/drawingml/2006/table">
            <a:tbl>
              <a:tblPr firstRow="1" bandRow="1">
                <a:tableStyleId>{69C7853C-536D-4A76-A0AE-DD22124D55A5}</a:tableStyleId>
              </a:tblPr>
              <a:tblGrid>
                <a:gridCol w="3634786"/>
              </a:tblGrid>
              <a:tr h="434992">
                <a:tc>
                  <a:txBody>
                    <a:bodyPr/>
                    <a:lstStyle/>
                    <a:p>
                      <a:r>
                        <a:rPr kumimoji="1" lang="ja-JP" altLang="en-US" sz="2100" dirty="0" smtClean="0"/>
                        <a:t>■ ＧＡＰ認証取得のメリット</a:t>
                      </a:r>
                      <a:endParaRPr kumimoji="1" lang="ja-JP" altLang="en-US" sz="2100" dirty="0"/>
                    </a:p>
                  </a:txBody>
                  <a:tcPr marL="100817" marR="100817" marT="53467" marB="53467">
                    <a:solidFill>
                      <a:srgbClr val="009900"/>
                    </a:solidFill>
                  </a:tcPr>
                </a:tc>
              </a:tr>
              <a:tr h="1561496">
                <a:tc>
                  <a:txBody>
                    <a:bodyPr/>
                    <a:lstStyle/>
                    <a:p>
                      <a:r>
                        <a:rPr kumimoji="1" lang="ja-JP" altLang="en-US" sz="1800" dirty="0" smtClean="0">
                          <a:latin typeface="ＭＳ Ｐ明朝" panose="02020600040205080304" pitchFamily="18" charset="-128"/>
                          <a:ea typeface="ＭＳ Ｐ明朝" panose="02020600040205080304" pitchFamily="18" charset="-128"/>
                        </a:rPr>
                        <a:t>◎消費者に安心してもらえる、販</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　売先の信頼性向上など、経営上</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　有利になることが期待されます</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◎オリンピック・パラリンピックへの</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　</a:t>
                      </a:r>
                      <a:r>
                        <a:rPr kumimoji="1" lang="ja-JP" altLang="en-US" sz="1800" dirty="0" smtClean="0">
                          <a:latin typeface="ＭＳ Ｐ明朝" panose="02020600040205080304" pitchFamily="18" charset="-128"/>
                          <a:ea typeface="ＭＳ Ｐ明朝" panose="02020600040205080304" pitchFamily="18" charset="-128"/>
                        </a:rPr>
                        <a:t>食材調達の要件を満たします</a:t>
                      </a:r>
                      <a:endParaRPr kumimoji="1" lang="en-US" altLang="ja-JP" sz="1800" dirty="0" smtClean="0">
                        <a:latin typeface="ＭＳ Ｐ明朝" panose="02020600040205080304" pitchFamily="18" charset="-128"/>
                        <a:ea typeface="ＭＳ Ｐ明朝" panose="02020600040205080304" pitchFamily="18" charset="-128"/>
                      </a:endParaRPr>
                    </a:p>
                  </a:txBody>
                  <a:tcPr marL="100817" marR="100817" marT="53467" marB="53467">
                    <a:solidFill>
                      <a:schemeClr val="bg1"/>
                    </a:solidFill>
                  </a:tcPr>
                </a:tc>
              </a:tr>
            </a:tbl>
          </a:graphicData>
        </a:graphic>
      </p:graphicFrame>
      <p:sp>
        <p:nvSpPr>
          <p:cNvPr id="2" name="テキスト ボックス 1"/>
          <p:cNvSpPr txBox="1"/>
          <p:nvPr/>
        </p:nvSpPr>
        <p:spPr>
          <a:xfrm>
            <a:off x="551982" y="7123611"/>
            <a:ext cx="2952328" cy="415498"/>
          </a:xfrm>
          <a:prstGeom prst="rect">
            <a:avLst/>
          </a:prstGeom>
          <a:noFill/>
        </p:spPr>
        <p:txBody>
          <a:bodyPr wrap="square" rtlCol="0">
            <a:spAutoFit/>
          </a:bodyPr>
          <a:lstStyle/>
          <a:p>
            <a:r>
              <a:rPr kumimoji="1" lang="ja-JP" altLang="en-US" sz="1050" dirty="0" smtClean="0">
                <a:solidFill>
                  <a:schemeClr val="tx2">
                    <a:lumMod val="50000"/>
                  </a:schemeClr>
                </a:solidFill>
                <a:latin typeface="ＭＳ Ｐ明朝" panose="02020600040205080304" pitchFamily="18" charset="-128"/>
                <a:ea typeface="ＭＳ Ｐ明朝" panose="02020600040205080304" pitchFamily="18" charset="-128"/>
              </a:rPr>
              <a:t>このサイクルを繰り返し実践することにより</a:t>
            </a:r>
            <a:endParaRPr kumimoji="1" lang="en-US" altLang="ja-JP" sz="1050" dirty="0" smtClean="0">
              <a:solidFill>
                <a:schemeClr val="tx2">
                  <a:lumMod val="50000"/>
                </a:schemeClr>
              </a:solidFill>
              <a:latin typeface="ＭＳ Ｐ明朝" panose="02020600040205080304" pitchFamily="18" charset="-128"/>
              <a:ea typeface="ＭＳ Ｐ明朝" panose="02020600040205080304" pitchFamily="18" charset="-128"/>
            </a:endParaRPr>
          </a:p>
          <a:p>
            <a:r>
              <a:rPr lang="ja-JP" altLang="en-US" sz="1050" dirty="0" smtClean="0">
                <a:solidFill>
                  <a:schemeClr val="tx2">
                    <a:lumMod val="50000"/>
                  </a:schemeClr>
                </a:solidFill>
                <a:latin typeface="ＭＳ Ｐ明朝" panose="02020600040205080304" pitchFamily="18" charset="-128"/>
                <a:ea typeface="ＭＳ Ｐ明朝" panose="02020600040205080304" pitchFamily="18" charset="-128"/>
              </a:rPr>
              <a:t>より良い農業をめざします！</a:t>
            </a:r>
            <a:endParaRPr kumimoji="1" lang="ja-JP" altLang="en-US" sz="1050" dirty="0">
              <a:solidFill>
                <a:schemeClr val="tx2">
                  <a:lumMod val="50000"/>
                </a:schemeClr>
              </a:solidFill>
              <a:latin typeface="ＭＳ Ｐ明朝" panose="02020600040205080304" pitchFamily="18" charset="-128"/>
              <a:ea typeface="ＭＳ Ｐ明朝" panose="02020600040205080304" pitchFamily="18" charset="-128"/>
            </a:endParaRPr>
          </a:p>
        </p:txBody>
      </p:sp>
      <p:sp>
        <p:nvSpPr>
          <p:cNvPr id="3" name="正方形/長方形 2"/>
          <p:cNvSpPr/>
          <p:nvPr/>
        </p:nvSpPr>
        <p:spPr>
          <a:xfrm>
            <a:off x="105032" y="194891"/>
            <a:ext cx="73448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800" b="1" spc="50" dirty="0" smtClean="0">
                <a:ln w="11430"/>
                <a:solidFill>
                  <a:srgbClr val="009900"/>
                </a:solidFill>
                <a:effectLst>
                  <a:outerShdw blurRad="76200" dist="50800" dir="5400000" algn="tl" rotWithShape="0">
                    <a:srgbClr val="000000">
                      <a:alpha val="65000"/>
                    </a:srgbClr>
                  </a:outerShdw>
                </a:effectLst>
              </a:rPr>
              <a:t>農業者の皆さん、ＧＡＰに取り組みましょう！</a:t>
            </a:r>
            <a:endParaRPr lang="ja-JP" altLang="en-US" sz="2800" b="1" cap="none" spc="50" dirty="0">
              <a:ln w="11430"/>
              <a:solidFill>
                <a:srgbClr val="009900"/>
              </a:solidFill>
              <a:effectLst>
                <a:outerShdw blurRad="76200" dist="50800" dir="5400000" algn="tl" rotWithShape="0">
                  <a:srgbClr val="000000">
                    <a:alpha val="65000"/>
                  </a:srgbClr>
                </a:outerShdw>
              </a:effectLst>
            </a:endParaRPr>
          </a:p>
        </p:txBody>
      </p:sp>
      <p:sp>
        <p:nvSpPr>
          <p:cNvPr id="5" name="角丸四角形 4"/>
          <p:cNvSpPr/>
          <p:nvPr/>
        </p:nvSpPr>
        <p:spPr>
          <a:xfrm>
            <a:off x="234091" y="9861670"/>
            <a:ext cx="7067648" cy="59981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t>東京都</a:t>
            </a:r>
            <a:r>
              <a:rPr lang="ja-JP" altLang="en-US" sz="1800" dirty="0"/>
              <a:t>で</a:t>
            </a:r>
            <a:r>
              <a:rPr lang="ja-JP" altLang="en-US" sz="1800" dirty="0" smtClean="0"/>
              <a:t>は</a:t>
            </a:r>
            <a:r>
              <a:rPr kumimoji="1" lang="ja-JP" altLang="en-US" sz="1800" dirty="0" smtClean="0"/>
              <a:t>持続可能な東京農業の実現に向けて</a:t>
            </a:r>
            <a:endParaRPr kumimoji="1" lang="en-US" altLang="ja-JP" sz="1800" dirty="0" smtClean="0"/>
          </a:p>
          <a:p>
            <a:pPr algn="ctr"/>
            <a:r>
              <a:rPr lang="ja-JP" altLang="en-US" sz="1800" dirty="0"/>
              <a:t>平成３０年度から</a:t>
            </a:r>
            <a:r>
              <a:rPr kumimoji="1" lang="ja-JP" altLang="en-US" sz="1800" dirty="0" smtClean="0"/>
              <a:t>「東京都ＧＡＰ認証制度」を開始（裏面参照）</a:t>
            </a:r>
            <a:endParaRPr kumimoji="1" lang="ja-JP" alt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4216" y="5978854"/>
            <a:ext cx="1049337"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948" y="6028967"/>
            <a:ext cx="1048485" cy="109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6732" y="6768848"/>
            <a:ext cx="1303116" cy="979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812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375072" y="67469"/>
            <a:ext cx="6805137" cy="864095"/>
          </a:xfrm>
          <a:noFill/>
        </p:spPr>
        <p:txBody>
          <a:bodyPr>
            <a:normAutofit/>
          </a:bodyPr>
          <a:lstStyle/>
          <a:p>
            <a:r>
              <a:rPr kumimoji="1" lang="ja-JP" altLang="en-US" sz="3600" dirty="0" smtClean="0">
                <a:ln w="6350">
                  <a:noFill/>
                  <a:prstDash val="solid"/>
                </a:ln>
                <a:solidFill>
                  <a:srgbClr val="009900"/>
                </a:solidFill>
                <a:effectLst>
                  <a:outerShdw blurRad="41275" dist="20320" dir="1800000" algn="tl" rotWithShape="0">
                    <a:srgbClr val="000000">
                      <a:alpha val="40000"/>
                    </a:srgbClr>
                  </a:outerShdw>
                </a:effectLst>
                <a:latin typeface="HGP創英ﾌﾟﾚｾﾞﾝｽEB" panose="02020800000000000000" pitchFamily="18" charset="-128"/>
                <a:ea typeface="HGP創英ﾌﾟﾚｾﾞﾝｽEB" panose="02020800000000000000" pitchFamily="18" charset="-128"/>
              </a:rPr>
              <a:t>「</a:t>
            </a:r>
            <a:r>
              <a:rPr lang="ja-JP" altLang="en-US" sz="3600" dirty="0" smtClean="0">
                <a:ln w="6350">
                  <a:noFill/>
                  <a:prstDash val="solid"/>
                </a:ln>
                <a:solidFill>
                  <a:srgbClr val="009900"/>
                </a:solidFill>
                <a:effectLst>
                  <a:outerShdw blurRad="41275" dist="20320" dir="1800000" algn="tl" rotWithShape="0">
                    <a:srgbClr val="000000">
                      <a:alpha val="40000"/>
                    </a:srgbClr>
                  </a:outerShdw>
                </a:effectLst>
                <a:latin typeface="HGP創英ﾌﾟﾚｾﾞﾝｽEB" panose="02020800000000000000" pitchFamily="18" charset="-128"/>
                <a:ea typeface="HGP創英ﾌﾟﾚｾﾞﾝｽEB" panose="02020800000000000000" pitchFamily="18" charset="-128"/>
              </a:rPr>
              <a:t>東京都ＧＡＰ認証制度」</a:t>
            </a:r>
            <a:r>
              <a:rPr lang="ja-JP" altLang="en-US" sz="3600" dirty="0" smtClean="0">
                <a:solidFill>
                  <a:srgbClr val="009900"/>
                </a:solidFill>
                <a:latin typeface="HGP創英ﾌﾟﾚｾﾞﾝｽEB" panose="02020800000000000000" pitchFamily="18" charset="-128"/>
                <a:ea typeface="HGP創英ﾌﾟﾚｾﾞﾝｽEB" panose="02020800000000000000" pitchFamily="18" charset="-128"/>
              </a:rPr>
              <a:t>とは・・・</a:t>
            </a:r>
            <a:endParaRPr kumimoji="1" lang="ja-JP" altLang="en-US" sz="3600" dirty="0">
              <a:solidFill>
                <a:srgbClr val="009900"/>
              </a:solidFill>
              <a:latin typeface="HGP創英ﾌﾟﾚｾﾞﾝｽEB" panose="02020800000000000000" pitchFamily="18" charset="-128"/>
              <a:ea typeface="HGP創英ﾌﾟﾚｾﾞﾝｽEB" panose="020208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54248325"/>
              </p:ext>
            </p:extLst>
          </p:nvPr>
        </p:nvGraphicFramePr>
        <p:xfrm>
          <a:off x="215442" y="810196"/>
          <a:ext cx="7093581" cy="1376535"/>
        </p:xfrm>
        <a:graphic>
          <a:graphicData uri="http://schemas.openxmlformats.org/drawingml/2006/table">
            <a:tbl>
              <a:tblPr firstRow="1" bandRow="1">
                <a:tableStyleId>{69C7853C-536D-4A76-A0AE-DD22124D55A5}</a:tableStyleId>
              </a:tblPr>
              <a:tblGrid>
                <a:gridCol w="7093581"/>
              </a:tblGrid>
              <a:tr h="407124">
                <a:tc>
                  <a:txBody>
                    <a:bodyPr/>
                    <a:lstStyle/>
                    <a:p>
                      <a:r>
                        <a:rPr kumimoji="1" lang="ja-JP" altLang="en-US" sz="2100" dirty="0" smtClean="0"/>
                        <a:t>■ 趣　旨</a:t>
                      </a:r>
                      <a:endParaRPr kumimoji="1" lang="ja-JP" altLang="en-US" sz="2100" dirty="0"/>
                    </a:p>
                  </a:txBody>
                  <a:tcPr marL="100817" marR="100817" marT="53467" marB="53467">
                    <a:solidFill>
                      <a:srgbClr val="009900"/>
                    </a:solidFill>
                  </a:tcPr>
                </a:tc>
              </a:tr>
              <a:tr h="949561">
                <a:tc>
                  <a:txBody>
                    <a:bodyPr/>
                    <a:lstStyle/>
                    <a:p>
                      <a:r>
                        <a:rPr kumimoji="1" lang="ja-JP" altLang="en-US" sz="1900" kern="1200" dirty="0" smtClean="0">
                          <a:effectLst/>
                        </a:rPr>
                        <a:t>　</a:t>
                      </a:r>
                      <a:r>
                        <a:rPr kumimoji="1" lang="ja-JP" altLang="en-US" sz="1800" kern="1200" dirty="0" smtClean="0">
                          <a:effectLst/>
                        </a:rPr>
                        <a:t>「持続可能な東京農業の実現」と「東京２０２０大会における都内産農産物の活用」に向けて、農林水産省の「ＧＡＰガイドライン」に準拠し、都市農業の特徴を反映した都独自のＧＡＰの認証制度です。</a:t>
                      </a:r>
                      <a:endParaRPr kumimoji="1" lang="ja-JP" altLang="en-US" sz="1400" dirty="0"/>
                    </a:p>
                  </a:txBody>
                  <a:tcPr marL="100817" marR="100817" marT="53467" marB="53467">
                    <a:solidFill>
                      <a:schemeClr val="bg1"/>
                    </a:solidFill>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506884570"/>
              </p:ext>
            </p:extLst>
          </p:nvPr>
        </p:nvGraphicFramePr>
        <p:xfrm>
          <a:off x="205853" y="2394372"/>
          <a:ext cx="7120569" cy="2952328"/>
        </p:xfrm>
        <a:graphic>
          <a:graphicData uri="http://schemas.openxmlformats.org/drawingml/2006/table">
            <a:tbl>
              <a:tblPr firstRow="1" bandRow="1">
                <a:tableStyleId>{69C7853C-536D-4A76-A0AE-DD22124D55A5}</a:tableStyleId>
              </a:tblPr>
              <a:tblGrid>
                <a:gridCol w="7120569"/>
              </a:tblGrid>
              <a:tr h="409216">
                <a:tc>
                  <a:txBody>
                    <a:bodyPr/>
                    <a:lstStyle/>
                    <a:p>
                      <a:r>
                        <a:rPr kumimoji="1" lang="ja-JP" altLang="en-US" sz="2100" dirty="0" smtClean="0"/>
                        <a:t>■ 概　要</a:t>
                      </a:r>
                      <a:endParaRPr kumimoji="1" lang="ja-JP" altLang="en-US" sz="2100" dirty="0"/>
                    </a:p>
                  </a:txBody>
                  <a:tcPr marL="100817" marR="100817" marT="53467" marB="53467">
                    <a:solidFill>
                      <a:srgbClr val="009900"/>
                    </a:solidFill>
                  </a:tcPr>
                </a:tc>
              </a:tr>
              <a:tr h="2525354">
                <a:tc>
                  <a:txBody>
                    <a:bodyPr/>
                    <a:lstStyle/>
                    <a:p>
                      <a:r>
                        <a:rPr kumimoji="1" lang="ja-JP" altLang="en-US" sz="1400" kern="1200" dirty="0" smtClean="0">
                          <a:effectLst/>
                          <a:latin typeface="ＭＳ Ｐ明朝" panose="02020600040205080304" pitchFamily="18" charset="-128"/>
                          <a:ea typeface="ＭＳ Ｐ明朝" panose="02020600040205080304" pitchFamily="18" charset="-128"/>
                        </a:rPr>
                        <a:t>（１）</a:t>
                      </a:r>
                      <a:r>
                        <a:rPr kumimoji="1" lang="ja-JP" altLang="en-US" sz="1400" kern="1200" spc="450" baseline="0" dirty="0" smtClean="0">
                          <a:effectLst/>
                          <a:latin typeface="ＭＳ Ｐ明朝" panose="02020600040205080304" pitchFamily="18" charset="-128"/>
                          <a:ea typeface="ＭＳ Ｐ明朝" panose="02020600040205080304" pitchFamily="18" charset="-128"/>
                        </a:rPr>
                        <a:t>対象者</a:t>
                      </a:r>
                      <a:r>
                        <a:rPr kumimoji="1" lang="ja-JP" altLang="en-US" sz="1400" kern="1200" spc="450" dirty="0" smtClean="0">
                          <a:effectLst/>
                          <a:latin typeface="ＭＳ Ｐ明朝" panose="02020600040205080304" pitchFamily="18" charset="-128"/>
                          <a:ea typeface="ＭＳ Ｐ明朝" panose="02020600040205080304" pitchFamily="18" charset="-128"/>
                        </a:rPr>
                        <a:t>：</a:t>
                      </a:r>
                      <a:r>
                        <a:rPr kumimoji="1" lang="ja-JP" altLang="en-US" sz="1400" kern="1200" dirty="0" smtClean="0">
                          <a:effectLst/>
                          <a:latin typeface="ＭＳ Ｐ明朝" panose="02020600040205080304" pitchFamily="18" charset="-128"/>
                          <a:ea typeface="ＭＳ Ｐ明朝" panose="02020600040205080304" pitchFamily="18" charset="-128"/>
                        </a:rPr>
                        <a:t>都内で農産物を生産する農業者等</a:t>
                      </a:r>
                    </a:p>
                    <a:p>
                      <a:r>
                        <a:rPr kumimoji="1" lang="ja-JP" altLang="en-US" sz="1400" kern="1200" dirty="0" smtClean="0">
                          <a:effectLst/>
                          <a:latin typeface="ＭＳ Ｐ明朝" panose="02020600040205080304" pitchFamily="18" charset="-128"/>
                          <a:ea typeface="ＭＳ Ｐ明朝" panose="02020600040205080304" pitchFamily="18" charset="-128"/>
                        </a:rPr>
                        <a:t>（２）対象品目：野菜、果樹、茶</a:t>
                      </a:r>
                      <a:endParaRPr kumimoji="1" lang="en-US" altLang="ja-JP" sz="1400" kern="1200" dirty="0" smtClean="0">
                        <a:effectLst/>
                        <a:latin typeface="ＭＳ Ｐ明朝" panose="02020600040205080304" pitchFamily="18" charset="-128"/>
                        <a:ea typeface="ＭＳ Ｐ明朝" panose="02020600040205080304" pitchFamily="18" charset="-128"/>
                      </a:endParaRPr>
                    </a:p>
                    <a:p>
                      <a:r>
                        <a:rPr kumimoji="1" lang="ja-JP" altLang="en-US" sz="1400" kern="1200" dirty="0" smtClean="0">
                          <a:effectLst/>
                          <a:latin typeface="ＭＳ Ｐ明朝" panose="02020600040205080304" pitchFamily="18" charset="-128"/>
                          <a:ea typeface="ＭＳ Ｐ明朝" panose="02020600040205080304" pitchFamily="18" charset="-128"/>
                        </a:rPr>
                        <a:t>（３）点検内容：「食品安全」「環境保全」「労働安全」等、約９０の取組事項で構成</a:t>
                      </a:r>
                      <a:endParaRPr kumimoji="1" lang="en-US" altLang="ja-JP" sz="1400" kern="1200" dirty="0" smtClean="0">
                        <a:effectLst/>
                        <a:latin typeface="ＭＳ Ｐ明朝" panose="02020600040205080304" pitchFamily="18" charset="-128"/>
                        <a:ea typeface="ＭＳ Ｐ明朝" panose="02020600040205080304" pitchFamily="18" charset="-128"/>
                      </a:endParaRPr>
                    </a:p>
                    <a:p>
                      <a:r>
                        <a:rPr kumimoji="1" lang="ja-JP" altLang="en-US" sz="1600" kern="1200" dirty="0" smtClean="0">
                          <a:effectLst/>
                          <a:latin typeface="ＭＳ Ｐ明朝" panose="02020600040205080304" pitchFamily="18" charset="-128"/>
                          <a:ea typeface="ＭＳ Ｐ明朝" panose="02020600040205080304" pitchFamily="18" charset="-128"/>
                        </a:rPr>
                        <a:t>　</a:t>
                      </a:r>
                      <a:r>
                        <a:rPr kumimoji="1" lang="ja-JP" altLang="en-US" sz="1200" kern="1200" dirty="0" smtClean="0">
                          <a:solidFill>
                            <a:schemeClr val="tx1"/>
                          </a:solidFill>
                          <a:effectLst/>
                          <a:latin typeface="ＭＳ Ｐ明朝" panose="02020600040205080304" pitchFamily="18" charset="-128"/>
                          <a:ea typeface="ＭＳ Ｐ明朝" panose="02020600040205080304" pitchFamily="18" charset="-128"/>
                        </a:rPr>
                        <a:t>＜都独自の取組事項＞</a:t>
                      </a:r>
                      <a:endParaRPr kumimoji="1" lang="en-US" altLang="ja-JP" sz="1200" kern="1200" dirty="0" smtClean="0">
                        <a:solidFill>
                          <a:schemeClr val="tx1"/>
                        </a:solidFill>
                        <a:effectLst/>
                        <a:latin typeface="ＭＳ Ｐ明朝" panose="02020600040205080304" pitchFamily="18" charset="-128"/>
                        <a:ea typeface="ＭＳ Ｐ明朝" panose="02020600040205080304" pitchFamily="18" charset="-128"/>
                      </a:endParaRPr>
                    </a:p>
                    <a:p>
                      <a:pPr marL="0" marR="0" indent="0" algn="l" defTabSz="104305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ＭＳ Ｐ明朝" panose="02020600040205080304" pitchFamily="18" charset="-128"/>
                          <a:ea typeface="ＭＳ Ｐ明朝" panose="02020600040205080304" pitchFamily="18" charset="-128"/>
                        </a:rPr>
                        <a:t>　　</a:t>
                      </a:r>
                      <a:r>
                        <a:rPr kumimoji="1" lang="ja-JP" altLang="en-US" sz="1200" kern="1200" dirty="0" smtClean="0">
                          <a:effectLst/>
                          <a:latin typeface="ＭＳ Ｐ明朝" panose="02020600040205080304" pitchFamily="18" charset="-128"/>
                          <a:ea typeface="ＭＳ Ｐ明朝" panose="02020600040205080304" pitchFamily="18" charset="-128"/>
                        </a:rPr>
                        <a:t>・周辺住宅や道路への土砂や排水の流出防止　・農作業時の騒音、土ほこり等に配慮した管理、など</a:t>
                      </a:r>
                    </a:p>
                    <a:p>
                      <a:r>
                        <a:rPr kumimoji="1" lang="ja-JP" altLang="en-US" sz="1400" kern="1200" dirty="0" smtClean="0">
                          <a:effectLst/>
                          <a:latin typeface="ＭＳ Ｐ明朝" panose="02020600040205080304" pitchFamily="18" charset="-128"/>
                          <a:ea typeface="ＭＳ Ｐ明朝" panose="02020600040205080304" pitchFamily="18" charset="-128"/>
                        </a:rPr>
                        <a:t>（４）認証費用：無料</a:t>
                      </a:r>
                    </a:p>
                    <a:p>
                      <a:r>
                        <a:rPr kumimoji="1" lang="ja-JP" altLang="en-US" sz="1400" kern="1200" dirty="0" smtClean="0">
                          <a:effectLst/>
                          <a:latin typeface="ＭＳ Ｐ明朝" panose="02020600040205080304" pitchFamily="18" charset="-128"/>
                          <a:ea typeface="ＭＳ Ｐ明朝" panose="02020600040205080304" pitchFamily="18" charset="-128"/>
                        </a:rPr>
                        <a:t>（５）有効期間：認証から５年間（毎年、検査と指導を実施）</a:t>
                      </a:r>
                    </a:p>
                    <a:p>
                      <a:r>
                        <a:rPr kumimoji="1" lang="ja-JP" altLang="en-US" sz="1400" kern="1200" dirty="0" smtClean="0">
                          <a:effectLst/>
                          <a:latin typeface="ＭＳ Ｐ明朝" panose="02020600040205080304" pitchFamily="18" charset="-128"/>
                          <a:ea typeface="ＭＳ Ｐ明朝" panose="02020600040205080304" pitchFamily="18" charset="-128"/>
                        </a:rPr>
                        <a:t>　　　　　　　　　＊認証取得者は、毎年、ＧＡＰの研修会に参加</a:t>
                      </a:r>
                      <a:endParaRPr kumimoji="1" lang="en-US" altLang="ja-JP" sz="1400" kern="1200" dirty="0" smtClean="0">
                        <a:effectLst/>
                        <a:latin typeface="ＭＳ Ｐ明朝" panose="02020600040205080304" pitchFamily="18" charset="-128"/>
                        <a:ea typeface="ＭＳ Ｐ明朝" panose="02020600040205080304" pitchFamily="18" charset="-128"/>
                      </a:endParaRPr>
                    </a:p>
                    <a:p>
                      <a:r>
                        <a:rPr kumimoji="1" lang="ja-JP" altLang="en-US" sz="1400" kern="1200" dirty="0" smtClean="0">
                          <a:effectLst/>
                          <a:latin typeface="ＭＳ Ｐ明朝" panose="02020600040205080304" pitchFamily="18" charset="-128"/>
                          <a:ea typeface="ＭＳ Ｐ明朝" panose="02020600040205080304" pitchFamily="18" charset="-128"/>
                        </a:rPr>
                        <a:t>（６）申請窓口：農業振興事務所　振興課</a:t>
                      </a:r>
                      <a:endParaRPr kumimoji="1" lang="en-US" altLang="ja-JP" sz="1400" kern="1200" dirty="0" smtClean="0">
                        <a:effectLst/>
                        <a:latin typeface="ＭＳ Ｐ明朝" panose="02020600040205080304" pitchFamily="18" charset="-128"/>
                        <a:ea typeface="ＭＳ Ｐ明朝" panose="02020600040205080304" pitchFamily="18" charset="-128"/>
                      </a:endParaRPr>
                    </a:p>
                    <a:p>
                      <a:r>
                        <a:rPr kumimoji="1" lang="ja-JP" altLang="en-US" sz="1400" kern="1200" dirty="0" smtClean="0">
                          <a:effectLst/>
                          <a:latin typeface="ＭＳ Ｐ明朝" panose="02020600040205080304" pitchFamily="18" charset="-128"/>
                          <a:ea typeface="ＭＳ Ｐ明朝" panose="02020600040205080304" pitchFamily="18" charset="-128"/>
                        </a:rPr>
                        <a:t>（７）申請支援：農業改良普及センター</a:t>
                      </a:r>
                      <a:endParaRPr kumimoji="1" lang="en-US" altLang="ja-JP" sz="1400" kern="1200" dirty="0" smtClean="0">
                        <a:effectLst/>
                        <a:latin typeface="ＭＳ Ｐ明朝" panose="02020600040205080304" pitchFamily="18" charset="-128"/>
                        <a:ea typeface="ＭＳ Ｐ明朝" panose="02020600040205080304" pitchFamily="18" charset="-128"/>
                      </a:endParaRPr>
                    </a:p>
                    <a:p>
                      <a:r>
                        <a:rPr kumimoji="1" lang="ja-JP" altLang="en-US" sz="1400" kern="1200" dirty="0" smtClean="0">
                          <a:effectLst/>
                          <a:latin typeface="ＭＳ Ｐ明朝" panose="02020600040205080304" pitchFamily="18" charset="-128"/>
                          <a:ea typeface="ＭＳ Ｐ明朝" panose="02020600040205080304" pitchFamily="18" charset="-128"/>
                        </a:rPr>
                        <a:t>（８）調査機関：公益財団法人東京都農林水産振興財団</a:t>
                      </a:r>
                      <a:endParaRPr kumimoji="1" lang="ja-JP" altLang="en-US" sz="1400" dirty="0">
                        <a:latin typeface="ＭＳ Ｐ明朝" panose="02020600040205080304" pitchFamily="18" charset="-128"/>
                        <a:ea typeface="ＭＳ Ｐ明朝" panose="02020600040205080304" pitchFamily="18" charset="-128"/>
                      </a:endParaRPr>
                    </a:p>
                  </a:txBody>
                  <a:tcPr marL="100817" marR="100817" marT="53467" marB="53467">
                    <a:solidFill>
                      <a:schemeClr val="bg1"/>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326228019"/>
              </p:ext>
            </p:extLst>
          </p:nvPr>
        </p:nvGraphicFramePr>
        <p:xfrm>
          <a:off x="200935" y="5559894"/>
          <a:ext cx="7120569" cy="2883150"/>
        </p:xfrm>
        <a:graphic>
          <a:graphicData uri="http://schemas.openxmlformats.org/drawingml/2006/table">
            <a:tbl>
              <a:tblPr firstRow="1" bandRow="1">
                <a:tableStyleId>{69C7853C-536D-4A76-A0AE-DD22124D55A5}</a:tableStyleId>
              </a:tblPr>
              <a:tblGrid>
                <a:gridCol w="7120569"/>
              </a:tblGrid>
              <a:tr h="411441">
                <a:tc>
                  <a:txBody>
                    <a:bodyPr/>
                    <a:lstStyle/>
                    <a:p>
                      <a:r>
                        <a:rPr kumimoji="1" lang="ja-JP" altLang="en-US" sz="2100" dirty="0" smtClean="0"/>
                        <a:t>■認証までの流れ</a:t>
                      </a:r>
                      <a:endParaRPr kumimoji="1" lang="ja-JP" altLang="en-US" sz="2100" dirty="0"/>
                    </a:p>
                  </a:txBody>
                  <a:tcPr marL="100817" marR="100817" marT="53467" marB="53467">
                    <a:solidFill>
                      <a:srgbClr val="009900"/>
                    </a:solidFill>
                  </a:tcPr>
                </a:tc>
              </a:tr>
              <a:tr h="2456176">
                <a:tc>
                  <a:txBody>
                    <a:bodyPr/>
                    <a:lstStyle/>
                    <a:p>
                      <a:endParaRPr kumimoji="1" lang="ja-JP" altLang="en-US" sz="1600" dirty="0"/>
                    </a:p>
                  </a:txBody>
                  <a:tcPr marL="100817" marR="100817" marT="53467" marB="53467">
                    <a:solidFill>
                      <a:schemeClr val="bg1"/>
                    </a:solidFill>
                  </a:tcPr>
                </a:tc>
              </a:tr>
            </a:tbl>
          </a:graphicData>
        </a:graphic>
      </p:graphicFrame>
      <p:sp>
        <p:nvSpPr>
          <p:cNvPr id="5" name="テキスト ボックス 4"/>
          <p:cNvSpPr txBox="1"/>
          <p:nvPr/>
        </p:nvSpPr>
        <p:spPr>
          <a:xfrm>
            <a:off x="570261" y="8467889"/>
            <a:ext cx="6408712" cy="307777"/>
          </a:xfrm>
          <a:prstGeom prst="rect">
            <a:avLst/>
          </a:prstGeom>
          <a:noFill/>
        </p:spPr>
        <p:txBody>
          <a:bodyPr wrap="square" rtlCol="0">
            <a:spAutoFit/>
          </a:bodyPr>
          <a:lstStyle/>
          <a:p>
            <a:r>
              <a:rPr lang="en-US" altLang="ja-JP" sz="1400" dirty="0" smtClean="0"/>
              <a:t>※</a:t>
            </a:r>
            <a:r>
              <a:rPr lang="ja-JP" altLang="en-US" sz="1400" dirty="0" smtClean="0"/>
              <a:t>東京都のホームページに詳しい情報を掲載しています。</a:t>
            </a:r>
            <a:endParaRPr kumimoji="1" lang="ja-JP" altLang="en-US" sz="1400" dirty="0"/>
          </a:p>
        </p:txBody>
      </p:sp>
      <p:grpSp>
        <p:nvGrpSpPr>
          <p:cNvPr id="32" name="グループ化 36"/>
          <p:cNvGrpSpPr>
            <a:grpSpLocks/>
          </p:cNvGrpSpPr>
          <p:nvPr/>
        </p:nvGrpSpPr>
        <p:grpSpPr bwMode="auto">
          <a:xfrm>
            <a:off x="5184466" y="8483993"/>
            <a:ext cx="1349999" cy="342289"/>
            <a:chOff x="205150" y="115999"/>
            <a:chExt cx="1990509" cy="350773"/>
          </a:xfrm>
        </p:grpSpPr>
        <p:sp>
          <p:nvSpPr>
            <p:cNvPr id="34" name="正方形/長方形 33"/>
            <p:cNvSpPr/>
            <p:nvPr/>
          </p:nvSpPr>
          <p:spPr>
            <a:xfrm>
              <a:off x="205150" y="115999"/>
              <a:ext cx="1409541" cy="253042"/>
            </a:xfrm>
            <a:prstGeom prst="rect">
              <a:avLst/>
            </a:prstGeom>
            <a:solidFill>
              <a:schemeClr val="accent3">
                <a:lumMod val="20000"/>
                <a:lumOff val="80000"/>
              </a:schemeClr>
            </a:solidFill>
            <a:ln w="9525" cap="flat" cmpd="sng" algn="ctr">
              <a:solidFill>
                <a:sysClr val="windowText" lastClr="000000"/>
              </a:solidFill>
              <a:prstDash val="solid"/>
            </a:ln>
            <a:effectLst/>
          </p:spPr>
          <p:txBody>
            <a:bodyPr anchor="ctr"/>
            <a:lstStyle/>
            <a:p>
              <a:pPr algn="ctr">
                <a:spcAft>
                  <a:spcPts val="0"/>
                </a:spcAft>
                <a:defRPr/>
              </a:pPr>
              <a:r>
                <a:rPr lang="ja-JP" sz="900" kern="100" dirty="0">
                  <a:solidFill>
                    <a:srgbClr val="000000"/>
                  </a:solidFill>
                  <a:latin typeface="ＭＳ 明朝"/>
                  <a:ea typeface="ＭＳ 明朝"/>
                  <a:cs typeface="Times New Roman"/>
                </a:rPr>
                <a:t>東京都ＧＡＰ</a:t>
              </a:r>
            </a:p>
          </p:txBody>
        </p:sp>
        <p:pic>
          <p:nvPicPr>
            <p:cNvPr id="35" name="Picture 4"/>
            <p:cNvPicPr>
              <a:picLocks noChangeAspect="1"/>
            </p:cNvPicPr>
            <p:nvPr/>
          </p:nvPicPr>
          <p:blipFill>
            <a:blip r:embed="rId3" cstate="print">
              <a:duotone>
                <a:prstClr val="black"/>
                <a:schemeClr val="accent3">
                  <a:tint val="45000"/>
                  <a:satMod val="400000"/>
                </a:schemeClr>
              </a:duotone>
              <a:extLst/>
            </a:blip>
            <a:srcRect/>
            <a:stretch>
              <a:fillRect/>
            </a:stretch>
          </p:blipFill>
          <p:spPr bwMode="auto">
            <a:xfrm>
              <a:off x="1614691" y="115999"/>
              <a:ext cx="580968" cy="350773"/>
            </a:xfrm>
            <a:prstGeom prst="rect">
              <a:avLst/>
            </a:prstGeom>
            <a:noFill/>
            <a:ln>
              <a:noFill/>
            </a:ln>
            <a:extLst/>
          </p:spPr>
        </p:pic>
      </p:grpSp>
      <p:sp>
        <p:nvSpPr>
          <p:cNvPr id="11" name="正方形/長方形 10"/>
          <p:cNvSpPr/>
          <p:nvPr/>
        </p:nvSpPr>
        <p:spPr>
          <a:xfrm>
            <a:off x="-2991" y="8775666"/>
            <a:ext cx="7561263" cy="1917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35528" y="8775666"/>
            <a:ext cx="1301318" cy="276999"/>
          </a:xfrm>
          <a:prstGeom prst="rect">
            <a:avLst/>
          </a:prstGeom>
          <a:noFill/>
          <a:ln>
            <a:noFill/>
          </a:ln>
        </p:spPr>
        <p:txBody>
          <a:bodyPr wrap="square" rtlCol="0">
            <a:spAutoFit/>
          </a:bodyPr>
          <a:lstStyle/>
          <a:p>
            <a:pPr algn="ctr"/>
            <a:r>
              <a:rPr kumimoji="1" lang="en-US" altLang="ja-JP" sz="1200" dirty="0" smtClean="0"/>
              <a:t>【</a:t>
            </a:r>
            <a:r>
              <a:rPr kumimoji="1" lang="ja-JP" altLang="en-US" sz="1200" dirty="0" smtClean="0"/>
              <a:t>お問い合わせ</a:t>
            </a:r>
            <a:r>
              <a:rPr kumimoji="1" lang="en-US" altLang="ja-JP" sz="1200" dirty="0" smtClean="0"/>
              <a:t>】</a:t>
            </a:r>
            <a:endParaRPr kumimoji="1" lang="ja-JP" altLang="en-US" sz="1200" dirty="0"/>
          </a:p>
        </p:txBody>
      </p:sp>
      <p:sp>
        <p:nvSpPr>
          <p:cNvPr id="70" name="テキスト ボックス 69"/>
          <p:cNvSpPr txBox="1"/>
          <p:nvPr/>
        </p:nvSpPr>
        <p:spPr>
          <a:xfrm>
            <a:off x="333416" y="9016896"/>
            <a:ext cx="3280932" cy="261610"/>
          </a:xfrm>
          <a:prstGeom prst="rect">
            <a:avLst/>
          </a:prstGeom>
          <a:noFill/>
        </p:spPr>
        <p:txBody>
          <a:bodyPr wrap="square" rtlCol="0">
            <a:spAutoFit/>
          </a:bodyPr>
          <a:lstStyle/>
          <a:p>
            <a:r>
              <a:rPr kumimoji="1" lang="ja-JP" altLang="en-US" sz="1100" dirty="0" smtClean="0">
                <a:latin typeface="ＭＳ Ｐ明朝" panose="02020600040205080304" pitchFamily="18" charset="-128"/>
                <a:ea typeface="ＭＳ Ｐ明朝" panose="02020600040205080304" pitchFamily="18" charset="-128"/>
              </a:rPr>
              <a:t>●東京都農業振興事務所　振興課</a:t>
            </a:r>
            <a:endParaRPr kumimoji="1" lang="ja-JP" altLang="en-US" sz="1100" dirty="0">
              <a:latin typeface="ＭＳ Ｐ明朝" panose="02020600040205080304" pitchFamily="18" charset="-128"/>
              <a:ea typeface="ＭＳ Ｐ明朝" panose="02020600040205080304" pitchFamily="18" charset="-128"/>
            </a:endParaRPr>
          </a:p>
        </p:txBody>
      </p:sp>
      <p:sp>
        <p:nvSpPr>
          <p:cNvPr id="71" name="テキスト ボックス 70"/>
          <p:cNvSpPr txBox="1"/>
          <p:nvPr/>
        </p:nvSpPr>
        <p:spPr>
          <a:xfrm>
            <a:off x="3761220" y="8762480"/>
            <a:ext cx="2449065" cy="261610"/>
          </a:xfrm>
          <a:prstGeom prst="rect">
            <a:avLst/>
          </a:prstGeom>
          <a:noFill/>
        </p:spPr>
        <p:txBody>
          <a:bodyPr wrap="square" rtlCol="0">
            <a:spAutoFit/>
          </a:bodyPr>
          <a:lstStyle/>
          <a:p>
            <a:r>
              <a:rPr kumimoji="1" lang="ja-JP" altLang="en-US" sz="1100" dirty="0" smtClean="0">
                <a:latin typeface="ＭＳ Ｐ明朝" panose="02020600040205080304" pitchFamily="18" charset="-128"/>
                <a:ea typeface="ＭＳ Ｐ明朝" panose="02020600040205080304" pitchFamily="18" charset="-128"/>
              </a:rPr>
              <a:t>●中央農業改良普及センター</a:t>
            </a:r>
            <a:endParaRPr kumimoji="1" lang="ja-JP" altLang="en-US" sz="1100" dirty="0">
              <a:latin typeface="ＭＳ Ｐ明朝" panose="02020600040205080304" pitchFamily="18" charset="-128"/>
              <a:ea typeface="ＭＳ Ｐ明朝" panose="02020600040205080304" pitchFamily="18" charset="-128"/>
            </a:endParaRPr>
          </a:p>
        </p:txBody>
      </p:sp>
      <p:sp>
        <p:nvSpPr>
          <p:cNvPr id="72" name="テキスト ボックス 71"/>
          <p:cNvSpPr txBox="1"/>
          <p:nvPr/>
        </p:nvSpPr>
        <p:spPr>
          <a:xfrm>
            <a:off x="328231" y="9616611"/>
            <a:ext cx="3274452" cy="261610"/>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●東京都　産業</a:t>
            </a:r>
            <a:r>
              <a:rPr kumimoji="1" lang="ja-JP" altLang="en-US" sz="1100" dirty="0" smtClean="0">
                <a:latin typeface="ＭＳ Ｐ明朝" panose="02020600040205080304" pitchFamily="18" charset="-128"/>
                <a:ea typeface="ＭＳ Ｐ明朝" panose="02020600040205080304" pitchFamily="18" charset="-128"/>
              </a:rPr>
              <a:t>労働局</a:t>
            </a:r>
            <a:r>
              <a:rPr kumimoji="1" lang="ja-JP" altLang="en-US" sz="1050" dirty="0" smtClean="0">
                <a:latin typeface="ＭＳ Ｐ明朝" panose="02020600040205080304" pitchFamily="18" charset="-128"/>
                <a:ea typeface="ＭＳ Ｐ明朝" panose="02020600040205080304" pitchFamily="18" charset="-128"/>
              </a:rPr>
              <a:t>　農林水産部　食料安全課</a:t>
            </a:r>
            <a:endParaRPr kumimoji="1" lang="ja-JP" altLang="en-US" sz="1050" dirty="0">
              <a:latin typeface="ＭＳ Ｐ明朝" panose="02020600040205080304" pitchFamily="18" charset="-128"/>
              <a:ea typeface="ＭＳ Ｐ明朝" panose="02020600040205080304" pitchFamily="18" charset="-128"/>
            </a:endParaRPr>
          </a:p>
        </p:txBody>
      </p:sp>
      <p:sp>
        <p:nvSpPr>
          <p:cNvPr id="73" name="テキスト ボックス 72"/>
          <p:cNvSpPr txBox="1"/>
          <p:nvPr/>
        </p:nvSpPr>
        <p:spPr>
          <a:xfrm>
            <a:off x="488073" y="9182063"/>
            <a:ext cx="2575796" cy="430887"/>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a:t>
            </a:r>
            <a:r>
              <a:rPr kumimoji="1" lang="en-US" altLang="ja-JP" sz="1050" dirty="0" smtClean="0">
                <a:latin typeface="ＭＳ Ｐ明朝" panose="02020600040205080304" pitchFamily="18" charset="-128"/>
                <a:ea typeface="ＭＳ Ｐ明朝" panose="02020600040205080304" pitchFamily="18" charset="-128"/>
              </a:rPr>
              <a:t>190-0022</a:t>
            </a:r>
            <a:r>
              <a:rPr kumimoji="1" lang="ja-JP" altLang="en-US" sz="1050" dirty="0" smtClean="0">
                <a:latin typeface="ＭＳ Ｐ明朝" panose="02020600040205080304" pitchFamily="18" charset="-128"/>
                <a:ea typeface="ＭＳ Ｐ明朝" panose="02020600040205080304" pitchFamily="18" charset="-128"/>
              </a:rPr>
              <a:t>　立川市錦町</a:t>
            </a:r>
            <a:r>
              <a:rPr kumimoji="1" lang="en-US" altLang="ja-JP" sz="1050" dirty="0" smtClean="0">
                <a:latin typeface="ＭＳ Ｐ明朝" panose="02020600040205080304" pitchFamily="18" charset="-128"/>
                <a:ea typeface="ＭＳ Ｐ明朝" panose="02020600040205080304" pitchFamily="18" charset="-128"/>
              </a:rPr>
              <a:t>3-12-11</a:t>
            </a:r>
          </a:p>
          <a:p>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042-548-5052</a:t>
            </a:r>
            <a:endParaRPr kumimoji="1" lang="ja-JP" altLang="en-US" sz="1050" dirty="0">
              <a:latin typeface="ＭＳ Ｐ明朝" panose="02020600040205080304" pitchFamily="18" charset="-128"/>
              <a:ea typeface="ＭＳ Ｐ明朝" panose="02020600040205080304" pitchFamily="18" charset="-128"/>
            </a:endParaRPr>
          </a:p>
        </p:txBody>
      </p:sp>
      <p:sp>
        <p:nvSpPr>
          <p:cNvPr id="74" name="テキスト ボックス 73"/>
          <p:cNvSpPr txBox="1"/>
          <p:nvPr/>
        </p:nvSpPr>
        <p:spPr>
          <a:xfrm>
            <a:off x="454579" y="9770345"/>
            <a:ext cx="2575796" cy="430887"/>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a:t>
            </a:r>
            <a:r>
              <a:rPr kumimoji="1" lang="en-US" altLang="ja-JP" sz="1050" dirty="0" smtClean="0">
                <a:latin typeface="ＭＳ Ｐ明朝" panose="02020600040205080304" pitchFamily="18" charset="-128"/>
                <a:ea typeface="ＭＳ Ｐ明朝" panose="02020600040205080304" pitchFamily="18" charset="-128"/>
              </a:rPr>
              <a:t>163-8001</a:t>
            </a:r>
            <a:r>
              <a:rPr kumimoji="1" lang="ja-JP" altLang="en-US" sz="1050" dirty="0" smtClean="0">
                <a:latin typeface="ＭＳ Ｐ明朝" panose="02020600040205080304" pitchFamily="18" charset="-128"/>
                <a:ea typeface="ＭＳ Ｐ明朝" panose="02020600040205080304" pitchFamily="18" charset="-128"/>
              </a:rPr>
              <a:t>　新宿区西新宿</a:t>
            </a:r>
            <a:r>
              <a:rPr kumimoji="1" lang="en-US" altLang="ja-JP" sz="1050" dirty="0" smtClean="0">
                <a:latin typeface="ＭＳ Ｐ明朝" panose="02020600040205080304" pitchFamily="18" charset="-128"/>
                <a:ea typeface="ＭＳ Ｐ明朝" panose="02020600040205080304" pitchFamily="18" charset="-128"/>
              </a:rPr>
              <a:t>2-8-1</a:t>
            </a:r>
          </a:p>
          <a:p>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03-5320-4834</a:t>
            </a:r>
            <a:endParaRPr kumimoji="1" lang="ja-JP" altLang="en-US" sz="1050" dirty="0">
              <a:latin typeface="ＭＳ Ｐ明朝" panose="02020600040205080304" pitchFamily="18" charset="-128"/>
              <a:ea typeface="ＭＳ Ｐ明朝" panose="02020600040205080304" pitchFamily="18" charset="-128"/>
            </a:endParaRPr>
          </a:p>
        </p:txBody>
      </p:sp>
      <p:sp>
        <p:nvSpPr>
          <p:cNvPr id="75" name="テキスト ボックス 74"/>
          <p:cNvSpPr txBox="1"/>
          <p:nvPr/>
        </p:nvSpPr>
        <p:spPr>
          <a:xfrm>
            <a:off x="3920569" y="8940696"/>
            <a:ext cx="2575796" cy="415498"/>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a:t>
            </a:r>
            <a:r>
              <a:rPr kumimoji="1" lang="en-US" altLang="ja-JP" sz="1050" dirty="0" smtClean="0">
                <a:latin typeface="ＭＳ Ｐ明朝" panose="02020600040205080304" pitchFamily="18" charset="-128"/>
                <a:ea typeface="ＭＳ Ｐ明朝" panose="02020600040205080304" pitchFamily="18" charset="-128"/>
              </a:rPr>
              <a:t>187-0002</a:t>
            </a:r>
            <a:r>
              <a:rPr kumimoji="1" lang="ja-JP" altLang="en-US" sz="1050" dirty="0" smtClean="0">
                <a:latin typeface="ＭＳ Ｐ明朝" panose="02020600040205080304" pitchFamily="18" charset="-128"/>
                <a:ea typeface="ＭＳ Ｐ明朝" panose="02020600040205080304" pitchFamily="18" charset="-128"/>
              </a:rPr>
              <a:t>　小平市花小金井</a:t>
            </a:r>
            <a:r>
              <a:rPr kumimoji="1" lang="en-US" altLang="ja-JP" sz="1050" dirty="0" smtClean="0">
                <a:latin typeface="ＭＳ Ｐ明朝" panose="02020600040205080304" pitchFamily="18" charset="-128"/>
                <a:ea typeface="ＭＳ Ｐ明朝" panose="02020600040205080304" pitchFamily="18" charset="-128"/>
              </a:rPr>
              <a:t>1-6-20</a:t>
            </a:r>
          </a:p>
          <a:p>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042-465-9882</a:t>
            </a:r>
            <a:endParaRPr kumimoji="1" lang="ja-JP" altLang="en-US" sz="1050" dirty="0">
              <a:latin typeface="ＭＳ Ｐ明朝" panose="02020600040205080304" pitchFamily="18" charset="-128"/>
              <a:ea typeface="ＭＳ Ｐ明朝" panose="02020600040205080304" pitchFamily="18" charset="-128"/>
            </a:endParaRPr>
          </a:p>
        </p:txBody>
      </p:sp>
      <p:sp>
        <p:nvSpPr>
          <p:cNvPr id="76" name="テキスト ボックス 75"/>
          <p:cNvSpPr txBox="1"/>
          <p:nvPr/>
        </p:nvSpPr>
        <p:spPr>
          <a:xfrm>
            <a:off x="3766138" y="9341904"/>
            <a:ext cx="2449065" cy="261610"/>
          </a:xfrm>
          <a:prstGeom prst="rect">
            <a:avLst/>
          </a:prstGeom>
          <a:noFill/>
        </p:spPr>
        <p:txBody>
          <a:bodyPr wrap="square" rtlCol="0">
            <a:spAutoFit/>
          </a:bodyPr>
          <a:lstStyle/>
          <a:p>
            <a:r>
              <a:rPr kumimoji="1" lang="ja-JP" altLang="en-US" sz="1100" dirty="0" smtClean="0">
                <a:latin typeface="ＭＳ Ｐ明朝" panose="02020600040205080304" pitchFamily="18" charset="-128"/>
                <a:ea typeface="ＭＳ Ｐ明朝" panose="02020600040205080304" pitchFamily="18" charset="-128"/>
              </a:rPr>
              <a:t>●西多摩農業改良普及センター</a:t>
            </a:r>
            <a:endParaRPr kumimoji="1" lang="ja-JP" altLang="en-US" sz="1100" dirty="0">
              <a:latin typeface="ＭＳ Ｐ明朝" panose="02020600040205080304" pitchFamily="18" charset="-128"/>
              <a:ea typeface="ＭＳ Ｐ明朝" panose="02020600040205080304" pitchFamily="18" charset="-128"/>
            </a:endParaRPr>
          </a:p>
        </p:txBody>
      </p:sp>
      <p:sp>
        <p:nvSpPr>
          <p:cNvPr id="77" name="テキスト ボックス 76"/>
          <p:cNvSpPr txBox="1"/>
          <p:nvPr/>
        </p:nvSpPr>
        <p:spPr>
          <a:xfrm>
            <a:off x="3777641" y="9917756"/>
            <a:ext cx="2449065" cy="261610"/>
          </a:xfrm>
          <a:prstGeom prst="rect">
            <a:avLst/>
          </a:prstGeom>
          <a:noFill/>
        </p:spPr>
        <p:txBody>
          <a:bodyPr wrap="square" rtlCol="0">
            <a:spAutoFit/>
          </a:bodyPr>
          <a:lstStyle/>
          <a:p>
            <a:r>
              <a:rPr kumimoji="1" lang="ja-JP" altLang="en-US" sz="1100" dirty="0" smtClean="0">
                <a:latin typeface="ＭＳ Ｐ明朝" panose="02020600040205080304" pitchFamily="18" charset="-128"/>
                <a:ea typeface="ＭＳ Ｐ明朝" panose="02020600040205080304" pitchFamily="18" charset="-128"/>
              </a:rPr>
              <a:t>●南多摩農業改良普及センター</a:t>
            </a:r>
            <a:endParaRPr kumimoji="1" lang="ja-JP" altLang="en-US" sz="1100" dirty="0">
              <a:latin typeface="ＭＳ Ｐ明朝" panose="02020600040205080304" pitchFamily="18" charset="-128"/>
              <a:ea typeface="ＭＳ Ｐ明朝" panose="02020600040205080304" pitchFamily="18" charset="-128"/>
            </a:endParaRPr>
          </a:p>
        </p:txBody>
      </p:sp>
      <p:sp>
        <p:nvSpPr>
          <p:cNvPr id="78" name="テキスト ボックス 77"/>
          <p:cNvSpPr txBox="1"/>
          <p:nvPr/>
        </p:nvSpPr>
        <p:spPr>
          <a:xfrm>
            <a:off x="3920569" y="9517789"/>
            <a:ext cx="2575796" cy="415498"/>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a:t>
            </a:r>
            <a:r>
              <a:rPr kumimoji="1" lang="en-US" altLang="ja-JP" sz="1050" dirty="0" smtClean="0">
                <a:latin typeface="ＭＳ Ｐ明朝" panose="02020600040205080304" pitchFamily="18" charset="-128"/>
                <a:ea typeface="ＭＳ Ｐ明朝" panose="02020600040205080304" pitchFamily="18" charset="-128"/>
              </a:rPr>
              <a:t>198-0024</a:t>
            </a:r>
            <a:r>
              <a:rPr kumimoji="1" lang="ja-JP" altLang="en-US" sz="1050" dirty="0" smtClean="0">
                <a:latin typeface="ＭＳ Ｐ明朝" panose="02020600040205080304" pitchFamily="18" charset="-128"/>
                <a:ea typeface="ＭＳ Ｐ明朝" panose="02020600040205080304" pitchFamily="18" charset="-128"/>
              </a:rPr>
              <a:t>　青梅市新町</a:t>
            </a:r>
            <a:r>
              <a:rPr kumimoji="1" lang="en-US" altLang="ja-JP" sz="1050" dirty="0" smtClean="0">
                <a:latin typeface="ＭＳ Ｐ明朝" panose="02020600040205080304" pitchFamily="18" charset="-128"/>
                <a:ea typeface="ＭＳ Ｐ明朝" panose="02020600040205080304" pitchFamily="18" charset="-128"/>
              </a:rPr>
              <a:t>6-7-1</a:t>
            </a:r>
          </a:p>
          <a:p>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0428-31-2374</a:t>
            </a:r>
            <a:endParaRPr kumimoji="1" lang="ja-JP" altLang="en-US" sz="1050" dirty="0">
              <a:latin typeface="ＭＳ Ｐ明朝" panose="02020600040205080304" pitchFamily="18" charset="-128"/>
              <a:ea typeface="ＭＳ Ｐ明朝" panose="02020600040205080304" pitchFamily="18" charset="-128"/>
            </a:endParaRPr>
          </a:p>
        </p:txBody>
      </p:sp>
      <p:sp>
        <p:nvSpPr>
          <p:cNvPr id="79" name="テキスト ボックス 78"/>
          <p:cNvSpPr txBox="1"/>
          <p:nvPr/>
        </p:nvSpPr>
        <p:spPr>
          <a:xfrm>
            <a:off x="3920568" y="10103449"/>
            <a:ext cx="3063626" cy="415498"/>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a:t>
            </a:r>
            <a:r>
              <a:rPr kumimoji="1" lang="en-US" altLang="ja-JP" sz="1050" dirty="0" smtClean="0">
                <a:latin typeface="ＭＳ Ｐ明朝" panose="02020600040205080304" pitchFamily="18" charset="-128"/>
                <a:ea typeface="ＭＳ Ｐ明朝" panose="02020600040205080304" pitchFamily="18" charset="-128"/>
              </a:rPr>
              <a:t>192-0364</a:t>
            </a:r>
            <a:r>
              <a:rPr kumimoji="1" lang="ja-JP" altLang="en-US" sz="1050" dirty="0" smtClean="0">
                <a:latin typeface="ＭＳ Ｐ明朝" panose="02020600040205080304" pitchFamily="18" charset="-128"/>
                <a:ea typeface="ＭＳ Ｐ明朝" panose="02020600040205080304" pitchFamily="18" charset="-128"/>
              </a:rPr>
              <a:t>　八王子市南大沢</a:t>
            </a:r>
            <a:r>
              <a:rPr kumimoji="1" lang="en-US" altLang="ja-JP" sz="1050" dirty="0" smtClean="0">
                <a:latin typeface="ＭＳ Ｐ明朝" panose="02020600040205080304" pitchFamily="18" charset="-128"/>
                <a:ea typeface="ＭＳ Ｐ明朝" panose="02020600040205080304" pitchFamily="18" charset="-128"/>
              </a:rPr>
              <a:t>2-2</a:t>
            </a:r>
            <a:r>
              <a:rPr kumimoji="1" lang="ja-JP" altLang="en-US" sz="1050" dirty="0" smtClean="0">
                <a:latin typeface="ＭＳ Ｐ明朝" panose="02020600040205080304" pitchFamily="18" charset="-128"/>
                <a:ea typeface="ＭＳ Ｐ明朝" panose="02020600040205080304" pitchFamily="18" charset="-128"/>
              </a:rPr>
              <a:t>　パオレビル６階</a:t>
            </a:r>
            <a:endParaRPr kumimoji="1" lang="en-US" altLang="ja-JP" sz="1050" dirty="0" smtClean="0">
              <a:latin typeface="ＭＳ Ｐ明朝" panose="02020600040205080304" pitchFamily="18" charset="-128"/>
              <a:ea typeface="ＭＳ Ｐ明朝" panose="02020600040205080304" pitchFamily="18" charset="-128"/>
            </a:endParaRPr>
          </a:p>
          <a:p>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042-674-5971</a:t>
            </a:r>
            <a:endParaRPr kumimoji="1" lang="ja-JP" altLang="en-US" sz="1050" dirty="0">
              <a:latin typeface="ＭＳ Ｐ明朝" panose="02020600040205080304" pitchFamily="18" charset="-128"/>
              <a:ea typeface="ＭＳ Ｐ明朝" panose="02020600040205080304" pitchFamily="18" charset="-128"/>
            </a:endParaRPr>
          </a:p>
        </p:txBody>
      </p:sp>
      <p:sp>
        <p:nvSpPr>
          <p:cNvPr id="80" name="テキスト ボックス 79"/>
          <p:cNvSpPr txBox="1"/>
          <p:nvPr/>
        </p:nvSpPr>
        <p:spPr>
          <a:xfrm>
            <a:off x="125926" y="10273928"/>
            <a:ext cx="1620397" cy="261610"/>
          </a:xfrm>
          <a:prstGeom prst="rect">
            <a:avLst/>
          </a:prstGeom>
          <a:noFill/>
          <a:ln>
            <a:noFill/>
          </a:ln>
        </p:spPr>
        <p:txBody>
          <a:bodyPr wrap="square" rtlCol="0">
            <a:spAutoFit/>
          </a:bodyPr>
          <a:lstStyle/>
          <a:p>
            <a:pPr algn="ctr"/>
            <a:r>
              <a:rPr kumimoji="1" lang="ja-JP" altLang="en-US"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令和元</a:t>
            </a:r>
            <a:r>
              <a:rPr kumimoji="1" lang="ja-JP" altLang="en-US" sz="1100" dirty="0" smtClean="0">
                <a:latin typeface="ＭＳ Ｐ明朝" panose="02020600040205080304" pitchFamily="18" charset="-128"/>
                <a:ea typeface="ＭＳ Ｐ明朝" panose="02020600040205080304" pitchFamily="18" charset="-128"/>
              </a:rPr>
              <a:t>年</a:t>
            </a:r>
            <a:r>
              <a:rPr lang="ja-JP" altLang="en-US" sz="1100" dirty="0" smtClean="0">
                <a:latin typeface="ＭＳ Ｐ明朝" panose="02020600040205080304" pitchFamily="18" charset="-128"/>
                <a:ea typeface="ＭＳ Ｐ明朝" panose="02020600040205080304" pitchFamily="18" charset="-128"/>
              </a:rPr>
              <a:t>８</a:t>
            </a:r>
            <a:r>
              <a:rPr kumimoji="1" lang="ja-JP" altLang="en-US" sz="1100" dirty="0" smtClean="0">
                <a:latin typeface="ＭＳ Ｐ明朝" panose="02020600040205080304" pitchFamily="18" charset="-128"/>
                <a:ea typeface="ＭＳ Ｐ明朝" panose="02020600040205080304" pitchFamily="18" charset="-128"/>
              </a:rPr>
              <a:t>月更新）</a:t>
            </a:r>
            <a:endParaRPr kumimoji="1" lang="ja-JP" altLang="en-US" sz="1100" dirty="0">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281838" y="6285388"/>
            <a:ext cx="1944216" cy="646331"/>
          </a:xfrm>
          <a:prstGeom prst="rect">
            <a:avLst/>
          </a:prstGeom>
          <a:solidFill>
            <a:schemeClr val="bg1"/>
          </a:solidFill>
          <a:ln>
            <a:solidFill>
              <a:schemeClr val="bg1">
                <a:lumMod val="50000"/>
              </a:schemeClr>
            </a:solidFill>
          </a:ln>
        </p:spPr>
        <p:txBody>
          <a:bodyPr wrap="square" rtlCol="0">
            <a:spAutoFit/>
          </a:bodyPr>
          <a:lstStyle/>
          <a:p>
            <a:endParaRPr lang="en-US" altLang="ja-JP" sz="1200" dirty="0" smtClean="0"/>
          </a:p>
          <a:p>
            <a:r>
              <a:rPr lang="ja-JP" altLang="en-US" sz="1200" dirty="0" smtClean="0"/>
              <a:t>　　まずはお近くの普及</a:t>
            </a:r>
            <a:endParaRPr lang="en-US" altLang="ja-JP" sz="1200" dirty="0" smtClean="0"/>
          </a:p>
          <a:p>
            <a:r>
              <a:rPr lang="ja-JP" altLang="en-US" sz="1200" dirty="0" smtClean="0"/>
              <a:t>　　センターに相談</a:t>
            </a:r>
            <a:endParaRPr kumimoji="1" lang="ja-JP" altLang="en-US" sz="1200" dirty="0"/>
          </a:p>
        </p:txBody>
      </p:sp>
      <p:sp>
        <p:nvSpPr>
          <p:cNvPr id="53" name="テキスト ボックス 52"/>
          <p:cNvSpPr txBox="1"/>
          <p:nvPr/>
        </p:nvSpPr>
        <p:spPr>
          <a:xfrm>
            <a:off x="262788" y="5996572"/>
            <a:ext cx="877780" cy="357054"/>
          </a:xfrm>
          <a:prstGeom prst="wedgeEllipseCallout">
            <a:avLst>
              <a:gd name="adj1" fmla="val 9739"/>
              <a:gd name="adj2" fmla="val 76173"/>
            </a:avLst>
          </a:prstGeom>
          <a:solidFill>
            <a:srgbClr val="FCAA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900" b="1" dirty="0" smtClean="0">
                <a:solidFill>
                  <a:srgbClr val="002060"/>
                </a:solidFill>
              </a:rPr>
              <a:t>ＳＴＥＰ </a:t>
            </a:r>
            <a:r>
              <a:rPr kumimoji="1" lang="ja-JP" altLang="en-US" sz="1050" b="1" dirty="0" smtClean="0">
                <a:solidFill>
                  <a:srgbClr val="002060"/>
                </a:solidFill>
              </a:rPr>
              <a:t>１</a:t>
            </a:r>
            <a:endParaRPr kumimoji="1" lang="ja-JP" altLang="en-US" sz="900" b="1" dirty="0">
              <a:solidFill>
                <a:srgbClr val="002060"/>
              </a:solidFill>
            </a:endParaRPr>
          </a:p>
        </p:txBody>
      </p:sp>
      <p:sp>
        <p:nvSpPr>
          <p:cNvPr id="56" name="右矢印 55"/>
          <p:cNvSpPr/>
          <p:nvPr/>
        </p:nvSpPr>
        <p:spPr bwMode="auto">
          <a:xfrm>
            <a:off x="2245104" y="6484729"/>
            <a:ext cx="523613" cy="247650"/>
          </a:xfrm>
          <a:prstGeom prst="rightArrow">
            <a:avLst/>
          </a:prstGeom>
          <a:solidFill>
            <a:schemeClr val="accent6">
              <a:lumMod val="40000"/>
              <a:lumOff val="60000"/>
            </a:schemeClr>
          </a:solidFill>
          <a:ln w="3175" cap="flat" cmpd="sng" algn="ctr">
            <a:solidFill>
              <a:schemeClr val="accent6">
                <a:lumMod val="50000"/>
              </a:schemeClr>
            </a:solidFill>
            <a:prstDash val="solid"/>
          </a:ln>
          <a:effectLst/>
        </p:spPr>
        <p:txBody>
          <a:bodyPr anchor="ctr"/>
          <a:lstStyle/>
          <a:p>
            <a:pPr algn="ctr" fontAlgn="auto">
              <a:spcBef>
                <a:spcPts val="0"/>
              </a:spcBef>
              <a:spcAft>
                <a:spcPts val="0"/>
              </a:spcAft>
              <a:defRPr/>
            </a:pPr>
            <a:endParaRPr kumimoji="0" lang="ja-JP" altLang="en-US" sz="2000" kern="0">
              <a:solidFill>
                <a:srgbClr val="FFFFFF"/>
              </a:solidFill>
              <a:latin typeface="HG丸ｺﾞｼｯｸM-PRO"/>
              <a:ea typeface="HG丸ｺﾞｼｯｸM-PRO"/>
            </a:endParaRPr>
          </a:p>
        </p:txBody>
      </p:sp>
      <p:sp>
        <p:nvSpPr>
          <p:cNvPr id="58" name="右矢印 57"/>
          <p:cNvSpPr/>
          <p:nvPr/>
        </p:nvSpPr>
        <p:spPr bwMode="auto">
          <a:xfrm>
            <a:off x="4759326" y="6504872"/>
            <a:ext cx="523613" cy="247650"/>
          </a:xfrm>
          <a:prstGeom prst="rightArrow">
            <a:avLst/>
          </a:prstGeom>
          <a:solidFill>
            <a:schemeClr val="accent6">
              <a:lumMod val="40000"/>
              <a:lumOff val="60000"/>
            </a:schemeClr>
          </a:solidFill>
          <a:ln w="3175" cap="flat" cmpd="sng" algn="ctr">
            <a:solidFill>
              <a:schemeClr val="accent6">
                <a:lumMod val="50000"/>
              </a:schemeClr>
            </a:solidFill>
            <a:prstDash val="solid"/>
          </a:ln>
          <a:effectLst/>
        </p:spPr>
        <p:txBody>
          <a:bodyPr anchor="ctr"/>
          <a:lstStyle/>
          <a:p>
            <a:pPr algn="ctr" fontAlgn="auto">
              <a:spcBef>
                <a:spcPts val="0"/>
              </a:spcBef>
              <a:spcAft>
                <a:spcPts val="0"/>
              </a:spcAft>
              <a:defRPr/>
            </a:pPr>
            <a:endParaRPr kumimoji="0" lang="ja-JP" altLang="en-US" sz="2000" kern="0">
              <a:solidFill>
                <a:srgbClr val="FFFFFF"/>
              </a:solidFill>
              <a:latin typeface="HG丸ｺﾞｼｯｸM-PRO"/>
              <a:ea typeface="HG丸ｺﾞｼｯｸM-PRO"/>
            </a:endParaRPr>
          </a:p>
        </p:txBody>
      </p:sp>
      <p:sp>
        <p:nvSpPr>
          <p:cNvPr id="60" name="テキスト ボックス 59"/>
          <p:cNvSpPr txBox="1"/>
          <p:nvPr/>
        </p:nvSpPr>
        <p:spPr>
          <a:xfrm>
            <a:off x="5285768" y="7578948"/>
            <a:ext cx="1944216" cy="646331"/>
          </a:xfrm>
          <a:prstGeom prst="rect">
            <a:avLst/>
          </a:prstGeom>
          <a:solidFill>
            <a:schemeClr val="bg1"/>
          </a:solidFill>
          <a:ln>
            <a:solidFill>
              <a:schemeClr val="bg1">
                <a:lumMod val="50000"/>
              </a:schemeClr>
            </a:solidFill>
          </a:ln>
        </p:spPr>
        <p:txBody>
          <a:bodyPr wrap="square" rtlCol="0">
            <a:spAutoFit/>
          </a:bodyPr>
          <a:lstStyle/>
          <a:p>
            <a:r>
              <a:rPr kumimoji="1" lang="ja-JP" altLang="en-US" sz="1200" dirty="0" smtClean="0"/>
              <a:t>　　調査機関による調査</a:t>
            </a:r>
            <a:endParaRPr kumimoji="1" lang="en-US" altLang="ja-JP" sz="1200" dirty="0" smtClean="0"/>
          </a:p>
          <a:p>
            <a:r>
              <a:rPr kumimoji="1" lang="ja-JP" altLang="en-US" sz="1200" dirty="0" smtClean="0"/>
              <a:t>　　</a:t>
            </a:r>
            <a:endParaRPr kumimoji="1" lang="en-US" altLang="ja-JP" sz="1200" dirty="0" smtClean="0"/>
          </a:p>
          <a:p>
            <a:r>
              <a:rPr lang="ja-JP" altLang="en-US" sz="1200" dirty="0"/>
              <a:t>　</a:t>
            </a:r>
            <a:r>
              <a:rPr lang="ja-JP" altLang="en-US" sz="1200" dirty="0" smtClean="0"/>
              <a:t>　</a:t>
            </a:r>
            <a:r>
              <a:rPr kumimoji="1" lang="ja-JP" altLang="en-US" sz="1200" dirty="0" smtClean="0"/>
              <a:t>審査会で審査</a:t>
            </a:r>
            <a:endParaRPr kumimoji="1" lang="ja-JP" altLang="en-US" sz="1200" dirty="0"/>
          </a:p>
        </p:txBody>
      </p:sp>
      <p:sp>
        <p:nvSpPr>
          <p:cNvPr id="6" name="下矢印 5"/>
          <p:cNvSpPr/>
          <p:nvPr/>
        </p:nvSpPr>
        <p:spPr>
          <a:xfrm>
            <a:off x="6407541" y="7031929"/>
            <a:ext cx="253847" cy="493578"/>
          </a:xfrm>
          <a:prstGeom prst="downArrow">
            <a:avLst/>
          </a:prstGeom>
          <a:solidFill>
            <a:schemeClr val="accent6">
              <a:lumMod val="60000"/>
              <a:lumOff val="40000"/>
            </a:schemeClr>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332505" y="7171320"/>
            <a:ext cx="877780" cy="357054"/>
          </a:xfrm>
          <a:prstGeom prst="wedgeEllipseCallout">
            <a:avLst>
              <a:gd name="adj1" fmla="val 9739"/>
              <a:gd name="adj2" fmla="val 76173"/>
            </a:avLst>
          </a:prstGeom>
          <a:solidFill>
            <a:srgbClr val="FCAA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900" b="1" dirty="0" smtClean="0">
                <a:solidFill>
                  <a:srgbClr val="002060"/>
                </a:solidFill>
              </a:rPr>
              <a:t>ＳＴＥＰ </a:t>
            </a:r>
            <a:r>
              <a:rPr kumimoji="1" lang="ja-JP" altLang="en-US" sz="1050" b="1" dirty="0" smtClean="0">
                <a:solidFill>
                  <a:srgbClr val="002060"/>
                </a:solidFill>
              </a:rPr>
              <a:t>４</a:t>
            </a:r>
            <a:r>
              <a:rPr kumimoji="1" lang="ja-JP" altLang="en-US" sz="900" b="1" dirty="0" smtClean="0">
                <a:solidFill>
                  <a:srgbClr val="002060"/>
                </a:solidFill>
              </a:rPr>
              <a:t> </a:t>
            </a:r>
            <a:endParaRPr kumimoji="1" lang="ja-JP" altLang="en-US" sz="900" b="1" dirty="0">
              <a:solidFill>
                <a:srgbClr val="002060"/>
              </a:solidFill>
            </a:endParaRPr>
          </a:p>
        </p:txBody>
      </p:sp>
      <p:sp>
        <p:nvSpPr>
          <p:cNvPr id="62" name="テキスト ボックス 61"/>
          <p:cNvSpPr txBox="1"/>
          <p:nvPr/>
        </p:nvSpPr>
        <p:spPr>
          <a:xfrm>
            <a:off x="2783459" y="7591618"/>
            <a:ext cx="1944216" cy="646331"/>
          </a:xfrm>
          <a:prstGeom prst="rect">
            <a:avLst/>
          </a:prstGeom>
          <a:solidFill>
            <a:schemeClr val="bg1"/>
          </a:solidFill>
          <a:ln>
            <a:solidFill>
              <a:schemeClr val="bg1">
                <a:lumMod val="50000"/>
              </a:schemeClr>
            </a:solidFill>
          </a:ln>
        </p:spPr>
        <p:txBody>
          <a:bodyPr wrap="square" rtlCol="0">
            <a:spAutoFit/>
          </a:bodyPr>
          <a:lstStyle/>
          <a:p>
            <a:endParaRPr kumimoji="1" lang="en-US" altLang="ja-JP" sz="1200" dirty="0" smtClean="0"/>
          </a:p>
          <a:p>
            <a:r>
              <a:rPr kumimoji="1" lang="ja-JP" altLang="en-US" sz="1200" dirty="0" smtClean="0"/>
              <a:t>　　知事が認証</a:t>
            </a:r>
            <a:endParaRPr kumimoji="1" lang="en-US" altLang="ja-JP" sz="1200" dirty="0" smtClean="0"/>
          </a:p>
          <a:p>
            <a:endParaRPr kumimoji="1" lang="ja-JP" altLang="en-US" sz="1200" dirty="0"/>
          </a:p>
        </p:txBody>
      </p:sp>
      <p:sp>
        <p:nvSpPr>
          <p:cNvPr id="63" name="テキスト ボックス 62"/>
          <p:cNvSpPr txBox="1"/>
          <p:nvPr/>
        </p:nvSpPr>
        <p:spPr>
          <a:xfrm>
            <a:off x="2783459" y="7199895"/>
            <a:ext cx="877780" cy="357054"/>
          </a:xfrm>
          <a:prstGeom prst="wedgeEllipseCallout">
            <a:avLst>
              <a:gd name="adj1" fmla="val 9739"/>
              <a:gd name="adj2" fmla="val 76173"/>
            </a:avLst>
          </a:prstGeom>
          <a:solidFill>
            <a:srgbClr val="FCAA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900" b="1" dirty="0" smtClean="0">
                <a:solidFill>
                  <a:srgbClr val="002060"/>
                </a:solidFill>
              </a:rPr>
              <a:t>ＳＴＥＰ </a:t>
            </a:r>
            <a:r>
              <a:rPr kumimoji="1" lang="ja-JP" altLang="en-US" sz="1050" b="1" dirty="0" smtClean="0">
                <a:solidFill>
                  <a:srgbClr val="002060"/>
                </a:solidFill>
              </a:rPr>
              <a:t>５</a:t>
            </a:r>
            <a:endParaRPr kumimoji="1" lang="ja-JP" altLang="en-US" sz="1050" b="1" dirty="0">
              <a:solidFill>
                <a:srgbClr val="002060"/>
              </a:solidFill>
            </a:endParaRPr>
          </a:p>
        </p:txBody>
      </p:sp>
      <p:sp>
        <p:nvSpPr>
          <p:cNvPr id="65" name="テキスト ボックス 64"/>
          <p:cNvSpPr txBox="1"/>
          <p:nvPr/>
        </p:nvSpPr>
        <p:spPr>
          <a:xfrm>
            <a:off x="322445" y="7525507"/>
            <a:ext cx="1944216" cy="646331"/>
          </a:xfrm>
          <a:prstGeom prst="rect">
            <a:avLst/>
          </a:prstGeom>
          <a:solidFill>
            <a:schemeClr val="bg1"/>
          </a:solidFill>
          <a:ln>
            <a:solidFill>
              <a:schemeClr val="bg1">
                <a:lumMod val="50000"/>
              </a:schemeClr>
            </a:solidFill>
          </a:ln>
        </p:spPr>
        <p:txBody>
          <a:bodyPr wrap="square" rtlCol="0">
            <a:spAutoFit/>
          </a:bodyPr>
          <a:lstStyle/>
          <a:p>
            <a:r>
              <a:rPr lang="ja-JP" altLang="en-US" sz="1200" dirty="0" smtClean="0"/>
              <a:t>取組</a:t>
            </a:r>
            <a:r>
              <a:rPr lang="ja-JP" altLang="en-US" sz="1200" dirty="0"/>
              <a:t>状況</a:t>
            </a:r>
            <a:r>
              <a:rPr lang="ja-JP" altLang="en-US" sz="1200" dirty="0" smtClean="0"/>
              <a:t>を毎年、</a:t>
            </a:r>
            <a:endParaRPr lang="en-US" altLang="ja-JP" sz="1200" dirty="0" smtClean="0"/>
          </a:p>
          <a:p>
            <a:r>
              <a:rPr lang="ja-JP" altLang="en-US" sz="1200" dirty="0" smtClean="0"/>
              <a:t>調査</a:t>
            </a:r>
            <a:r>
              <a:rPr lang="ja-JP" altLang="en-US" sz="1200" dirty="0"/>
              <a:t>機関が</a:t>
            </a:r>
            <a:r>
              <a:rPr lang="ja-JP" altLang="en-US" sz="1200" dirty="0" smtClean="0"/>
              <a:t>検査</a:t>
            </a:r>
            <a:endParaRPr lang="en-US" altLang="ja-JP" sz="1200" dirty="0" smtClean="0"/>
          </a:p>
          <a:p>
            <a:endParaRPr kumimoji="1" lang="ja-JP" altLang="en-US" sz="1200" dirty="0"/>
          </a:p>
        </p:txBody>
      </p:sp>
      <p:sp>
        <p:nvSpPr>
          <p:cNvPr id="39" name="テキスト ボックス 38"/>
          <p:cNvSpPr txBox="1"/>
          <p:nvPr/>
        </p:nvSpPr>
        <p:spPr>
          <a:xfrm>
            <a:off x="2805532" y="6285388"/>
            <a:ext cx="1944216" cy="646331"/>
          </a:xfrm>
          <a:prstGeom prst="rect">
            <a:avLst/>
          </a:prstGeom>
          <a:solidFill>
            <a:schemeClr val="bg1"/>
          </a:solidFill>
          <a:ln>
            <a:solidFill>
              <a:schemeClr val="bg1">
                <a:lumMod val="50000"/>
              </a:schemeClr>
            </a:solidFill>
          </a:ln>
        </p:spPr>
        <p:txBody>
          <a:bodyPr wrap="square" rtlCol="0">
            <a:spAutoFit/>
          </a:bodyPr>
          <a:lstStyle/>
          <a:p>
            <a:endParaRPr lang="en-US" altLang="ja-JP" sz="1200" dirty="0" smtClean="0"/>
          </a:p>
          <a:p>
            <a:r>
              <a:rPr kumimoji="1" lang="ja-JP" altLang="en-US" sz="1200" dirty="0" smtClean="0"/>
              <a:t>　　資格を持った指導員が</a:t>
            </a:r>
            <a:endParaRPr kumimoji="1" lang="en-US" altLang="ja-JP" sz="1200" dirty="0" smtClean="0"/>
          </a:p>
          <a:p>
            <a:r>
              <a:rPr kumimoji="1" lang="ja-JP" altLang="en-US" sz="1200" dirty="0" smtClean="0"/>
              <a:t>　　丁寧にアドバイス</a:t>
            </a:r>
            <a:endParaRPr kumimoji="1" lang="ja-JP" altLang="en-US" sz="1200" dirty="0"/>
          </a:p>
        </p:txBody>
      </p:sp>
      <p:sp>
        <p:nvSpPr>
          <p:cNvPr id="40" name="テキスト ボックス 39"/>
          <p:cNvSpPr txBox="1"/>
          <p:nvPr/>
        </p:nvSpPr>
        <p:spPr>
          <a:xfrm>
            <a:off x="2776085" y="6006097"/>
            <a:ext cx="877780" cy="357054"/>
          </a:xfrm>
          <a:prstGeom prst="wedgeEllipseCallout">
            <a:avLst>
              <a:gd name="adj1" fmla="val 9739"/>
              <a:gd name="adj2" fmla="val 76173"/>
            </a:avLst>
          </a:prstGeom>
          <a:solidFill>
            <a:srgbClr val="FCAA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900" b="1" dirty="0" smtClean="0">
                <a:solidFill>
                  <a:srgbClr val="002060"/>
                </a:solidFill>
              </a:rPr>
              <a:t>ＳＴＥＰ </a:t>
            </a:r>
            <a:r>
              <a:rPr lang="ja-JP" altLang="en-US" sz="1050" b="1" dirty="0">
                <a:solidFill>
                  <a:srgbClr val="002060"/>
                </a:solidFill>
              </a:rPr>
              <a:t>２</a:t>
            </a:r>
            <a:r>
              <a:rPr kumimoji="1" lang="ja-JP" altLang="en-US" sz="900" b="1" dirty="0" smtClean="0">
                <a:solidFill>
                  <a:srgbClr val="002060"/>
                </a:solidFill>
              </a:rPr>
              <a:t> </a:t>
            </a:r>
            <a:endParaRPr kumimoji="1" lang="ja-JP" altLang="en-US" sz="900" b="1" dirty="0">
              <a:solidFill>
                <a:srgbClr val="002060"/>
              </a:solidFill>
            </a:endParaRPr>
          </a:p>
        </p:txBody>
      </p:sp>
      <p:sp>
        <p:nvSpPr>
          <p:cNvPr id="43" name="テキスト ボックス 42"/>
          <p:cNvSpPr txBox="1"/>
          <p:nvPr/>
        </p:nvSpPr>
        <p:spPr>
          <a:xfrm>
            <a:off x="5308047" y="6315056"/>
            <a:ext cx="1944216" cy="646331"/>
          </a:xfrm>
          <a:prstGeom prst="rect">
            <a:avLst/>
          </a:prstGeom>
          <a:solidFill>
            <a:schemeClr val="bg1"/>
          </a:solidFill>
          <a:ln>
            <a:solidFill>
              <a:schemeClr val="bg1">
                <a:lumMod val="50000"/>
              </a:schemeClr>
            </a:solidFill>
          </a:ln>
        </p:spPr>
        <p:txBody>
          <a:bodyPr wrap="square" rtlCol="0">
            <a:spAutoFit/>
          </a:bodyPr>
          <a:lstStyle/>
          <a:p>
            <a:endParaRPr lang="en-US" altLang="ja-JP" sz="1200" dirty="0" smtClean="0"/>
          </a:p>
          <a:p>
            <a:r>
              <a:rPr kumimoji="1" lang="ja-JP" altLang="en-US" sz="1200" dirty="0" smtClean="0"/>
              <a:t>　　東京都ＧＡＰ認証を申請</a:t>
            </a:r>
            <a:endParaRPr kumimoji="1" lang="en-US" altLang="ja-JP" sz="1200" dirty="0" smtClean="0"/>
          </a:p>
          <a:p>
            <a:r>
              <a:rPr kumimoji="1" lang="ja-JP" altLang="en-US" sz="1200" dirty="0" smtClean="0"/>
              <a:t>　</a:t>
            </a:r>
            <a:endParaRPr kumimoji="1" lang="ja-JP" altLang="en-US" sz="1200" dirty="0"/>
          </a:p>
        </p:txBody>
      </p:sp>
      <p:sp>
        <p:nvSpPr>
          <p:cNvPr id="44" name="テキスト ボックス 43"/>
          <p:cNvSpPr txBox="1"/>
          <p:nvPr/>
        </p:nvSpPr>
        <p:spPr>
          <a:xfrm>
            <a:off x="5307422" y="6015622"/>
            <a:ext cx="877780" cy="357054"/>
          </a:xfrm>
          <a:prstGeom prst="wedgeEllipseCallout">
            <a:avLst>
              <a:gd name="adj1" fmla="val 9739"/>
              <a:gd name="adj2" fmla="val 76173"/>
            </a:avLst>
          </a:prstGeom>
          <a:solidFill>
            <a:srgbClr val="FCAA0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900" b="1" dirty="0" smtClean="0">
                <a:solidFill>
                  <a:srgbClr val="002060"/>
                </a:solidFill>
              </a:rPr>
              <a:t>ＳＴＥＰ </a:t>
            </a:r>
            <a:r>
              <a:rPr lang="ja-JP" altLang="en-US" sz="1050" b="1" dirty="0" smtClean="0">
                <a:solidFill>
                  <a:srgbClr val="002060"/>
                </a:solidFill>
              </a:rPr>
              <a:t>３</a:t>
            </a:r>
            <a:r>
              <a:rPr kumimoji="1" lang="ja-JP" altLang="en-US" sz="900" b="1" dirty="0" smtClean="0">
                <a:solidFill>
                  <a:srgbClr val="002060"/>
                </a:solidFill>
              </a:rPr>
              <a:t> </a:t>
            </a:r>
            <a:endParaRPr kumimoji="1" lang="ja-JP" altLang="en-US" sz="900" b="1" dirty="0">
              <a:solidFill>
                <a:srgbClr val="002060"/>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2316" y="6626390"/>
            <a:ext cx="811076" cy="811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8151" y="6761555"/>
            <a:ext cx="724706" cy="87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6365" y="7779941"/>
            <a:ext cx="753602" cy="67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3524" y="7556949"/>
            <a:ext cx="825246" cy="842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11913" y="7499735"/>
            <a:ext cx="901775" cy="83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右矢印 45"/>
          <p:cNvSpPr/>
          <p:nvPr/>
        </p:nvSpPr>
        <p:spPr bwMode="auto">
          <a:xfrm rot="10800000">
            <a:off x="2252472" y="7770883"/>
            <a:ext cx="523613" cy="247650"/>
          </a:xfrm>
          <a:prstGeom prst="rightArrow">
            <a:avLst/>
          </a:prstGeom>
          <a:solidFill>
            <a:schemeClr val="accent6">
              <a:lumMod val="40000"/>
              <a:lumOff val="60000"/>
            </a:schemeClr>
          </a:solidFill>
          <a:ln w="3175" cap="flat" cmpd="sng" algn="ctr">
            <a:solidFill>
              <a:schemeClr val="accent6">
                <a:lumMod val="50000"/>
              </a:schemeClr>
            </a:solidFill>
            <a:prstDash val="solid"/>
          </a:ln>
          <a:effectLst/>
        </p:spPr>
        <p:txBody>
          <a:bodyPr anchor="ctr"/>
          <a:lstStyle/>
          <a:p>
            <a:pPr algn="ctr" fontAlgn="auto">
              <a:spcBef>
                <a:spcPts val="0"/>
              </a:spcBef>
              <a:spcAft>
                <a:spcPts val="0"/>
              </a:spcAft>
              <a:defRPr/>
            </a:pPr>
            <a:endParaRPr kumimoji="0" lang="ja-JP" altLang="en-US" sz="2000" kern="0">
              <a:solidFill>
                <a:srgbClr val="FFFFFF"/>
              </a:solidFill>
              <a:latin typeface="HG丸ｺﾞｼｯｸM-PRO"/>
              <a:ea typeface="HG丸ｺﾞｼｯｸM-PRO"/>
            </a:endParaRPr>
          </a:p>
        </p:txBody>
      </p:sp>
      <p:sp>
        <p:nvSpPr>
          <p:cNvPr id="47" name="右矢印 46"/>
          <p:cNvSpPr/>
          <p:nvPr/>
        </p:nvSpPr>
        <p:spPr bwMode="auto">
          <a:xfrm rot="10800000">
            <a:off x="4728863" y="7799458"/>
            <a:ext cx="523613" cy="247650"/>
          </a:xfrm>
          <a:prstGeom prst="rightArrow">
            <a:avLst/>
          </a:prstGeom>
          <a:solidFill>
            <a:schemeClr val="accent6">
              <a:lumMod val="40000"/>
              <a:lumOff val="60000"/>
            </a:schemeClr>
          </a:solidFill>
          <a:ln w="3175" cap="flat" cmpd="sng" algn="ctr">
            <a:solidFill>
              <a:schemeClr val="accent6">
                <a:lumMod val="50000"/>
              </a:schemeClr>
            </a:solidFill>
            <a:prstDash val="solid"/>
          </a:ln>
          <a:effectLst/>
        </p:spPr>
        <p:txBody>
          <a:bodyPr anchor="ctr"/>
          <a:lstStyle/>
          <a:p>
            <a:pPr algn="ctr" fontAlgn="auto">
              <a:spcBef>
                <a:spcPts val="0"/>
              </a:spcBef>
              <a:spcAft>
                <a:spcPts val="0"/>
              </a:spcAft>
              <a:defRPr/>
            </a:pPr>
            <a:endParaRPr kumimoji="0" lang="ja-JP" altLang="en-US" sz="2000" kern="0">
              <a:solidFill>
                <a:srgbClr val="FFFFFF"/>
              </a:solidFill>
              <a:latin typeface="HG丸ｺﾞｼｯｸM-PRO"/>
              <a:ea typeface="HG丸ｺﾞｼｯｸM-PRO"/>
            </a:endParaRPr>
          </a:p>
        </p:txBody>
      </p:sp>
    </p:spTree>
    <p:extLst>
      <p:ext uri="{BB962C8B-B14F-4D97-AF65-F5344CB8AC3E}">
        <p14:creationId xmlns:p14="http://schemas.microsoft.com/office/powerpoint/2010/main" val="1283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1095</TotalTime>
  <Words>268</Words>
  <Application>Microsoft Office PowerPoint</Application>
  <PresentationFormat>ユーザー設定</PresentationFormat>
  <Paragraphs>103</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ＧＡＰ（ギャップ）って？</vt:lpstr>
      <vt:lpstr>「東京都ＧＡＰ認証制度」とは・・・</vt:lpstr>
    </vt:vector>
  </TitlesOfParts>
  <Company>TAIMS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はじめてみませんか 　　「東京都ＧＡＰ」認証</dc:title>
  <dc:creator>東京都</dc:creator>
  <cp:lastModifiedBy>東京都</cp:lastModifiedBy>
  <cp:revision>103</cp:revision>
  <cp:lastPrinted>2018-04-27T00:00:07Z</cp:lastPrinted>
  <dcterms:created xsi:type="dcterms:W3CDTF">2018-04-11T01:34:00Z</dcterms:created>
  <dcterms:modified xsi:type="dcterms:W3CDTF">2019-09-17T00:05:01Z</dcterms:modified>
</cp:coreProperties>
</file>